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320" r:id="rId3"/>
    <p:sldId id="321" r:id="rId4"/>
    <p:sldId id="316" r:id="rId5"/>
    <p:sldId id="312" r:id="rId6"/>
    <p:sldId id="314" r:id="rId7"/>
    <p:sldId id="309" r:id="rId8"/>
    <p:sldId id="311" r:id="rId9"/>
    <p:sldId id="318" r:id="rId10"/>
    <p:sldId id="319"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3433" autoAdjust="0"/>
  </p:normalViewPr>
  <p:slideViewPr>
    <p:cSldViewPr snapToGrid="0">
      <p:cViewPr varScale="1">
        <p:scale>
          <a:sx n="44" d="100"/>
          <a:sy n="44" d="100"/>
        </p:scale>
        <p:origin x="102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Ulander" userId="923bf655-a673-48d8-9bef-2141cec10854" providerId="ADAL" clId="{DFB3BB71-920F-4E44-A701-04E65C3DCE5E}"/>
    <pc:docChg chg="delSld modSld">
      <pc:chgData name="Elin Ulander" userId="923bf655-a673-48d8-9bef-2141cec10854" providerId="ADAL" clId="{DFB3BB71-920F-4E44-A701-04E65C3DCE5E}" dt="2023-11-16T12:03:01.873" v="54" actId="20577"/>
      <pc:docMkLst>
        <pc:docMk/>
      </pc:docMkLst>
      <pc:sldChg chg="modSp mod">
        <pc:chgData name="Elin Ulander" userId="923bf655-a673-48d8-9bef-2141cec10854" providerId="ADAL" clId="{DFB3BB71-920F-4E44-A701-04E65C3DCE5E}" dt="2023-11-06T09:45:56.620" v="12" actId="20577"/>
        <pc:sldMkLst>
          <pc:docMk/>
          <pc:sldMk cId="4214977995" sldId="312"/>
        </pc:sldMkLst>
        <pc:graphicFrameChg chg="modGraphic">
          <ac:chgData name="Elin Ulander" userId="923bf655-a673-48d8-9bef-2141cec10854" providerId="ADAL" clId="{DFB3BB71-920F-4E44-A701-04E65C3DCE5E}" dt="2023-11-06T09:45:56.620" v="12" actId="20577"/>
          <ac:graphicFrameMkLst>
            <pc:docMk/>
            <pc:sldMk cId="4214977995" sldId="312"/>
            <ac:graphicFrameMk id="8" creationId="{608FD873-12A2-4D9D-BEA4-46826FAF6DDE}"/>
          </ac:graphicFrameMkLst>
        </pc:graphicFrameChg>
      </pc:sldChg>
      <pc:sldChg chg="del">
        <pc:chgData name="Elin Ulander" userId="923bf655-a673-48d8-9bef-2141cec10854" providerId="ADAL" clId="{DFB3BB71-920F-4E44-A701-04E65C3DCE5E}" dt="2023-11-06T09:44:57.734" v="0" actId="47"/>
        <pc:sldMkLst>
          <pc:docMk/>
          <pc:sldMk cId="3477428132" sldId="313"/>
        </pc:sldMkLst>
      </pc:sldChg>
      <pc:sldChg chg="del">
        <pc:chgData name="Elin Ulander" userId="923bf655-a673-48d8-9bef-2141cec10854" providerId="ADAL" clId="{DFB3BB71-920F-4E44-A701-04E65C3DCE5E}" dt="2023-11-06T09:45:00.657" v="1" actId="47"/>
        <pc:sldMkLst>
          <pc:docMk/>
          <pc:sldMk cId="4221340212" sldId="317"/>
        </pc:sldMkLst>
      </pc:sldChg>
      <pc:sldChg chg="modSp mod">
        <pc:chgData name="Elin Ulander" userId="923bf655-a673-48d8-9bef-2141cec10854" providerId="ADAL" clId="{DFB3BB71-920F-4E44-A701-04E65C3DCE5E}" dt="2023-11-16T12:03:01.873" v="54" actId="20577"/>
        <pc:sldMkLst>
          <pc:docMk/>
          <pc:sldMk cId="2417034408" sldId="318"/>
        </pc:sldMkLst>
        <pc:spChg chg="mod">
          <ac:chgData name="Elin Ulander" userId="923bf655-a673-48d8-9bef-2141cec10854" providerId="ADAL" clId="{DFB3BB71-920F-4E44-A701-04E65C3DCE5E}" dt="2023-11-16T12:03:01.873" v="54" actId="20577"/>
          <ac:spMkLst>
            <pc:docMk/>
            <pc:sldMk cId="2417034408" sldId="318"/>
            <ac:spMk id="2" creationId="{18147EFE-F2AE-4AF8-A0BD-3D5BDC7237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A2674-B986-4B51-A310-7ACEE40EBD04}" type="datetimeFigureOut">
              <a:rPr lang="sv-SE" smtClean="0"/>
              <a:t>2023-11-16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4EB50-A86B-4407-9DF1-6926E8FF33CB}" type="slidenum">
              <a:rPr lang="sv-SE" smtClean="0"/>
              <a:t>‹#›</a:t>
            </a:fld>
            <a:endParaRPr lang="sv-SE"/>
          </a:p>
        </p:txBody>
      </p:sp>
    </p:spTree>
    <p:extLst>
      <p:ext uri="{BB962C8B-B14F-4D97-AF65-F5344CB8AC3E}">
        <p14:creationId xmlns:p14="http://schemas.microsoft.com/office/powerpoint/2010/main" val="425085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chemeClr val="bg1"/>
              </a:solidFill>
            </a:endParaRPr>
          </a:p>
        </p:txBody>
      </p:sp>
      <p:sp>
        <p:nvSpPr>
          <p:cNvPr id="4" name="Platshållare för bildnummer 3"/>
          <p:cNvSpPr>
            <a:spLocks noGrp="1"/>
          </p:cNvSpPr>
          <p:nvPr>
            <p:ph type="sldNum" sz="quarter" idx="10"/>
          </p:nvPr>
        </p:nvSpPr>
        <p:spPr/>
        <p:txBody>
          <a:bodyPr/>
          <a:lstStyle/>
          <a:p>
            <a:pPr>
              <a:defRPr/>
            </a:pPr>
            <a:fld id="{C68AFF82-269B-4F65-9B3B-C4595C59A93E}" type="slidenum">
              <a:rPr lang="sv-SE" altLang="sv-SE" smtClean="0"/>
              <a:pPr>
                <a:defRPr/>
              </a:pPr>
              <a:t>1</a:t>
            </a:fld>
            <a:endParaRPr lang="sv-SE" altLang="sv-SE"/>
          </a:p>
        </p:txBody>
      </p:sp>
    </p:spTree>
    <p:extLst>
      <p:ext uri="{BB962C8B-B14F-4D97-AF65-F5344CB8AC3E}">
        <p14:creationId xmlns:p14="http://schemas.microsoft.com/office/powerpoint/2010/main" val="385576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10</a:t>
            </a:fld>
            <a:endParaRPr lang="sv-SE"/>
          </a:p>
        </p:txBody>
      </p:sp>
    </p:spTree>
    <p:extLst>
      <p:ext uri="{BB962C8B-B14F-4D97-AF65-F5344CB8AC3E}">
        <p14:creationId xmlns:p14="http://schemas.microsoft.com/office/powerpoint/2010/main" val="203467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2</a:t>
            </a:fld>
            <a:endParaRPr lang="sv-SE"/>
          </a:p>
        </p:txBody>
      </p:sp>
    </p:spTree>
    <p:extLst>
      <p:ext uri="{BB962C8B-B14F-4D97-AF65-F5344CB8AC3E}">
        <p14:creationId xmlns:p14="http://schemas.microsoft.com/office/powerpoint/2010/main" val="118345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3</a:t>
            </a:fld>
            <a:endParaRPr lang="sv-SE"/>
          </a:p>
        </p:txBody>
      </p:sp>
    </p:spTree>
    <p:extLst>
      <p:ext uri="{BB962C8B-B14F-4D97-AF65-F5344CB8AC3E}">
        <p14:creationId xmlns:p14="http://schemas.microsoft.com/office/powerpoint/2010/main" val="138514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4</a:t>
            </a:fld>
            <a:endParaRPr lang="sv-SE"/>
          </a:p>
        </p:txBody>
      </p:sp>
    </p:spTree>
    <p:extLst>
      <p:ext uri="{BB962C8B-B14F-4D97-AF65-F5344CB8AC3E}">
        <p14:creationId xmlns:p14="http://schemas.microsoft.com/office/powerpoint/2010/main" val="391065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5</a:t>
            </a:fld>
            <a:endParaRPr lang="sv-SE"/>
          </a:p>
        </p:txBody>
      </p:sp>
    </p:spTree>
    <p:extLst>
      <p:ext uri="{BB962C8B-B14F-4D97-AF65-F5344CB8AC3E}">
        <p14:creationId xmlns:p14="http://schemas.microsoft.com/office/powerpoint/2010/main" val="98206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6</a:t>
            </a:fld>
            <a:endParaRPr lang="sv-SE"/>
          </a:p>
        </p:txBody>
      </p:sp>
    </p:spTree>
    <p:extLst>
      <p:ext uri="{BB962C8B-B14F-4D97-AF65-F5344CB8AC3E}">
        <p14:creationId xmlns:p14="http://schemas.microsoft.com/office/powerpoint/2010/main" val="372582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7</a:t>
            </a:fld>
            <a:endParaRPr lang="sv-SE"/>
          </a:p>
        </p:txBody>
      </p:sp>
    </p:spTree>
    <p:extLst>
      <p:ext uri="{BB962C8B-B14F-4D97-AF65-F5344CB8AC3E}">
        <p14:creationId xmlns:p14="http://schemas.microsoft.com/office/powerpoint/2010/main" val="338937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8</a:t>
            </a:fld>
            <a:endParaRPr lang="sv-SE"/>
          </a:p>
        </p:txBody>
      </p:sp>
    </p:spTree>
    <p:extLst>
      <p:ext uri="{BB962C8B-B14F-4D97-AF65-F5344CB8AC3E}">
        <p14:creationId xmlns:p14="http://schemas.microsoft.com/office/powerpoint/2010/main" val="60605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1B2E715-C4E4-4143-A2F3-50873B14821E}" type="slidenum">
              <a:rPr lang="sv-SE" smtClean="0"/>
              <a:pPr/>
              <a:t>9</a:t>
            </a:fld>
            <a:endParaRPr lang="sv-SE"/>
          </a:p>
        </p:txBody>
      </p:sp>
    </p:spTree>
    <p:extLst>
      <p:ext uri="{BB962C8B-B14F-4D97-AF65-F5344CB8AC3E}">
        <p14:creationId xmlns:p14="http://schemas.microsoft.com/office/powerpoint/2010/main" val="368301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99D24-43F3-4EF6-B77B-B09E539DC9F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0B2C495-44A4-4C5D-A50F-A91691039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62EB3AC-D4DE-4DA7-A4D9-7A055701BF80}"/>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3F4256AD-AC18-45E9-B26D-57CF8107E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599B91B-FB3F-471F-A18C-A33A755084A4}"/>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243259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4C5E7F-1A1D-489B-BFE7-D1A85B57EF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326DE43-F50E-462E-91BA-107FD3416F4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CCE8BC-9913-4B8B-B7C1-6306F74A7ADC}"/>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CA0820EF-116A-4158-B86F-F0FE5928F6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3F03D5A-E0D5-4325-A9E1-5D99086AA891}"/>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344981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D9E7239-DB94-4A05-B2D7-F861B29B108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B0327E3-3138-4113-8A48-2DA924A8867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627A79-F5E2-4314-8756-80A0FBD4C459}"/>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E73561C9-8383-4298-82B2-3D031296D3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C4D0C5-C1CE-4912-ACD2-4DD507C854D6}"/>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264231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A7B8D-D154-4E82-B591-19822AF407D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3DFB98-7A5E-4A59-A4A8-EDA20F57456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3A41D-E9F9-42BE-8479-2F02987A191D}"/>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18E2808E-AFC9-4B56-BC79-E616566B9F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BC582E-E790-4352-80E1-61AE7A7DBD4F}"/>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65979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39EB5-2ED6-4B68-ACA2-22911391DC7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D6DABF5-B473-42A2-91F7-F1E16DD6F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CA7D70A-4856-4D22-BDA1-9A6F280F7D16}"/>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1769C403-E782-4F16-A604-4C101D0B055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C44FA-4CFA-43A9-9FC1-20A821D1FB8F}"/>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48026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B185A-2115-41A1-B214-4D4DF2BA34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364986-BB49-40E0-89D4-DE0FE6FA479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DA9FD6F-9FCE-408A-8545-3249AD0FF88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DBC198-27F3-4E46-BAA4-C2A96677E2C8}"/>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6" name="Platshållare för sidfot 5">
            <a:extLst>
              <a:ext uri="{FF2B5EF4-FFF2-40B4-BE49-F238E27FC236}">
                <a16:creationId xmlns:a16="http://schemas.microsoft.com/office/drawing/2014/main" id="{5D408102-4945-4554-8DB4-4B2D3C7589F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D61F9D1-09B3-495D-8B49-E89695B5CEE0}"/>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333118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FB4240-696B-4A17-ACB1-22D203EC72F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E507B6-2FDE-4482-9E0B-88885236F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CD14D28-E42E-4DAF-A337-BBA64982DAC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A650E71-81C0-43A8-9E23-6CDCDE7D0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3582A22-BDE6-43E1-9948-A1DFF8225FE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785D7DD-72ED-48A4-8D22-BDC7FBF7FEC9}"/>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8" name="Platshållare för sidfot 7">
            <a:extLst>
              <a:ext uri="{FF2B5EF4-FFF2-40B4-BE49-F238E27FC236}">
                <a16:creationId xmlns:a16="http://schemas.microsoft.com/office/drawing/2014/main" id="{E068A69F-874A-4221-B4CE-168780F0F5D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FD4CA26-0268-4955-98EB-77F9B6C9AE1B}"/>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425767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3D793-4965-4A59-BE81-1DBBDA3005F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5848558-CE17-4A30-9D8E-E0FF9F4129FB}"/>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4" name="Platshållare för sidfot 3">
            <a:extLst>
              <a:ext uri="{FF2B5EF4-FFF2-40B4-BE49-F238E27FC236}">
                <a16:creationId xmlns:a16="http://schemas.microsoft.com/office/drawing/2014/main" id="{8339FEED-0574-456C-BF1F-06DFC6C6720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510657-A078-4E3D-B688-D7DB183D607E}"/>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62328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B768257-A77B-4CD4-B1E8-EF86D927B6F8}"/>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3" name="Platshållare för sidfot 2">
            <a:extLst>
              <a:ext uri="{FF2B5EF4-FFF2-40B4-BE49-F238E27FC236}">
                <a16:creationId xmlns:a16="http://schemas.microsoft.com/office/drawing/2014/main" id="{E2058BAC-706C-44A3-9DE1-35156DEF374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B0B11B3-4546-40A5-A807-4C604DE0B753}"/>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242154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8ED82-71CD-48C2-8BD3-2E197A908E2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E3BF52-8045-4221-A6A3-3FB1A226B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32E5216-63AA-40C4-AF37-7B62AD9BC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D86BFCC-9A04-4665-9FEA-B0B0FF8BB122}"/>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6" name="Platshållare för sidfot 5">
            <a:extLst>
              <a:ext uri="{FF2B5EF4-FFF2-40B4-BE49-F238E27FC236}">
                <a16:creationId xmlns:a16="http://schemas.microsoft.com/office/drawing/2014/main" id="{8B13AAEE-094E-41F4-BC0D-ABD4C72F789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84C250-0728-4B7A-BE4A-8CA33719DD1C}"/>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25306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247239-6F4D-48D6-BD76-F7BA2F1B97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948A104-5A48-41F8-8305-EEE86C43E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195CF3A-430D-4D3E-92FB-CA27BD3C6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34FC20D-CA42-440C-8E34-883ABA7EFB03}"/>
              </a:ext>
            </a:extLst>
          </p:cNvPr>
          <p:cNvSpPr>
            <a:spLocks noGrp="1"/>
          </p:cNvSpPr>
          <p:nvPr>
            <p:ph type="dt" sz="half" idx="10"/>
          </p:nvPr>
        </p:nvSpPr>
        <p:spPr/>
        <p:txBody>
          <a:bodyPr/>
          <a:lstStyle/>
          <a:p>
            <a:fld id="{92BB62EB-95A7-4F5B-9DE0-B25FFDE95A16}" type="datetimeFigureOut">
              <a:rPr lang="sv-SE" smtClean="0"/>
              <a:t>2023-11-16</a:t>
            </a:fld>
            <a:endParaRPr lang="sv-SE"/>
          </a:p>
        </p:txBody>
      </p:sp>
      <p:sp>
        <p:nvSpPr>
          <p:cNvPr id="6" name="Platshållare för sidfot 5">
            <a:extLst>
              <a:ext uri="{FF2B5EF4-FFF2-40B4-BE49-F238E27FC236}">
                <a16:creationId xmlns:a16="http://schemas.microsoft.com/office/drawing/2014/main" id="{1A925A5F-0095-4FC1-A23F-70EFB841AD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89C3892-CCD1-4168-8219-1C9E33907886}"/>
              </a:ext>
            </a:extLst>
          </p:cNvPr>
          <p:cNvSpPr>
            <a:spLocks noGrp="1"/>
          </p:cNvSpPr>
          <p:nvPr>
            <p:ph type="sldNum" sz="quarter" idx="12"/>
          </p:nvPr>
        </p:nvSpPr>
        <p:spPr/>
        <p:txBody>
          <a:bodyPr/>
          <a:lstStyle/>
          <a:p>
            <a:fld id="{7EDF890E-C530-41CA-B6A2-25ED4C75801B}" type="slidenum">
              <a:rPr lang="sv-SE" smtClean="0"/>
              <a:t>‹#›</a:t>
            </a:fld>
            <a:endParaRPr lang="sv-SE"/>
          </a:p>
        </p:txBody>
      </p:sp>
    </p:spTree>
    <p:extLst>
      <p:ext uri="{BB962C8B-B14F-4D97-AF65-F5344CB8AC3E}">
        <p14:creationId xmlns:p14="http://schemas.microsoft.com/office/powerpoint/2010/main" val="333954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BCE97B3-926D-4D55-B3D3-27E04E1A6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21A9C97-795A-432B-9210-A2EBFCC2D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A3D101-8580-48F7-A9F1-18C609266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B62EB-95A7-4F5B-9DE0-B25FFDE95A16}" type="datetimeFigureOut">
              <a:rPr lang="sv-SE" smtClean="0"/>
              <a:t>2023-11-16</a:t>
            </a:fld>
            <a:endParaRPr lang="sv-SE"/>
          </a:p>
        </p:txBody>
      </p:sp>
      <p:sp>
        <p:nvSpPr>
          <p:cNvPr id="5" name="Platshållare för sidfot 4">
            <a:extLst>
              <a:ext uri="{FF2B5EF4-FFF2-40B4-BE49-F238E27FC236}">
                <a16:creationId xmlns:a16="http://schemas.microsoft.com/office/drawing/2014/main" id="{DF574187-F12F-4D94-93AD-06913E2FB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67F0250-5E85-4D0B-9B41-9974C7D7F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890E-C530-41CA-B6A2-25ED4C75801B}" type="slidenum">
              <a:rPr lang="sv-SE" smtClean="0"/>
              <a:t>‹#›</a:t>
            </a:fld>
            <a:endParaRPr lang="sv-SE"/>
          </a:p>
        </p:txBody>
      </p:sp>
    </p:spTree>
    <p:extLst>
      <p:ext uri="{BB962C8B-B14F-4D97-AF65-F5344CB8AC3E}">
        <p14:creationId xmlns:p14="http://schemas.microsoft.com/office/powerpoint/2010/main" val="120475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0"/>
            <a:ext cx="12192000" cy="998219"/>
          </a:xfrm>
          <a:prstGeom prst="rect">
            <a:avLst/>
          </a:prstGeom>
          <a:solidFill>
            <a:srgbClr val="008000"/>
          </a:solidFill>
          <a:ln w="9525">
            <a:solidFill>
              <a:schemeClr val="tx1"/>
            </a:solidFill>
            <a:miter lim="800000"/>
            <a:headEnd/>
            <a:tailEnd/>
          </a:ln>
        </p:spPr>
        <p:txBody>
          <a:bodyPr wrap="none" anchor="ctr"/>
          <a:lstStyle/>
          <a:p>
            <a:pPr algn="ctr" fontAlgn="base">
              <a:spcBef>
                <a:spcPct val="0"/>
              </a:spcBef>
              <a:spcAft>
                <a:spcPct val="0"/>
              </a:spcAft>
            </a:pPr>
            <a:endParaRPr lang="sv-SE" sz="3600" b="1">
              <a:solidFill>
                <a:srgbClr val="008000"/>
              </a:solidFill>
              <a:latin typeface="Garamond" panose="02020404030301010803" pitchFamily="18" charset="0"/>
            </a:endParaRPr>
          </a:p>
        </p:txBody>
      </p:sp>
      <p:pic>
        <p:nvPicPr>
          <p:cNvPr id="13" name="Bildobjekt 12"/>
          <p:cNvPicPr>
            <a:picLocks noChangeAspect="1"/>
          </p:cNvPicPr>
          <p:nvPr/>
        </p:nvPicPr>
        <p:blipFill>
          <a:blip r:embed="rId3" cstate="print"/>
          <a:stretch>
            <a:fillRect/>
          </a:stretch>
        </p:blipFill>
        <p:spPr>
          <a:xfrm>
            <a:off x="0" y="5928360"/>
            <a:ext cx="12205250" cy="1161332"/>
          </a:xfrm>
          <a:prstGeom prst="rect">
            <a:avLst/>
          </a:prstGeom>
        </p:spPr>
      </p:pic>
      <p:sp>
        <p:nvSpPr>
          <p:cNvPr id="3" name="Underrubrik 2">
            <a:extLst>
              <a:ext uri="{FF2B5EF4-FFF2-40B4-BE49-F238E27FC236}">
                <a16:creationId xmlns:a16="http://schemas.microsoft.com/office/drawing/2014/main" id="{7272E2F1-D99E-4F16-8206-D1E6E204A8D4}"/>
              </a:ext>
            </a:extLst>
          </p:cNvPr>
          <p:cNvSpPr>
            <a:spLocks noGrp="1"/>
          </p:cNvSpPr>
          <p:nvPr>
            <p:ph type="subTitle" idx="1"/>
          </p:nvPr>
        </p:nvSpPr>
        <p:spPr>
          <a:xfrm>
            <a:off x="1946564" y="2047400"/>
            <a:ext cx="9281021" cy="2687885"/>
          </a:xfrm>
        </p:spPr>
        <p:txBody>
          <a:bodyPr>
            <a:normAutofit fontScale="55000" lnSpcReduction="20000"/>
          </a:bodyPr>
          <a:lstStyle/>
          <a:p>
            <a:r>
              <a:rPr lang="sv-SE" sz="7300" b="1" dirty="0"/>
              <a:t>Miljösamverkan Skånes</a:t>
            </a:r>
          </a:p>
          <a:p>
            <a:r>
              <a:rPr lang="sv-SE" sz="6000" dirty="0"/>
              <a:t>Organisation</a:t>
            </a:r>
          </a:p>
          <a:p>
            <a:r>
              <a:rPr lang="sv-SE" sz="6000" dirty="0"/>
              <a:t>Kommunernas val till styrgrupp och beredningsgrupp</a:t>
            </a:r>
          </a:p>
          <a:p>
            <a:endParaRPr lang="sv-SE" sz="6000" dirty="0"/>
          </a:p>
          <a:p>
            <a:r>
              <a:rPr lang="sv-SE" sz="6000" dirty="0"/>
              <a:t>&amp; Miljöchefsträff 2024</a:t>
            </a:r>
          </a:p>
          <a:p>
            <a:endParaRPr lang="sv-SE" sz="6000" dirty="0"/>
          </a:p>
          <a:p>
            <a:endParaRPr lang="sv-SE" sz="2300" dirty="0"/>
          </a:p>
        </p:txBody>
      </p:sp>
    </p:spTree>
    <p:extLst>
      <p:ext uri="{BB962C8B-B14F-4D97-AF65-F5344CB8AC3E}">
        <p14:creationId xmlns:p14="http://schemas.microsoft.com/office/powerpoint/2010/main" val="221618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393371" y="708836"/>
            <a:ext cx="9144000" cy="1069244"/>
          </a:xfrm>
        </p:spPr>
        <p:txBody>
          <a:bodyPr>
            <a:noAutofit/>
          </a:bodyPr>
          <a:lstStyle/>
          <a:p>
            <a:br>
              <a:rPr lang="sv-SE" sz="4400" dirty="0"/>
            </a:br>
            <a:br>
              <a:rPr lang="sv-SE" sz="4400" dirty="0"/>
            </a:br>
            <a:br>
              <a:rPr lang="sv-SE" sz="4400" dirty="0"/>
            </a:br>
            <a:br>
              <a:rPr lang="sv-SE" sz="4400" b="1" i="0" dirty="0">
                <a:solidFill>
                  <a:srgbClr val="333333"/>
                </a:solidFill>
                <a:effectLst/>
                <a:latin typeface="Open Sans" panose="020B0606030504020204" pitchFamily="34" charset="0"/>
              </a:rPr>
            </a:br>
            <a:r>
              <a:rPr lang="sv-SE" sz="4400" i="0" dirty="0">
                <a:solidFill>
                  <a:srgbClr val="333333"/>
                </a:solidFill>
                <a:effectLst/>
                <a:latin typeface="Open Sans" panose="020B0606030504020204" pitchFamily="34" charset="0"/>
              </a:rPr>
              <a:t>Hur går vi vidare om vi vill ändra något i organisationen?</a:t>
            </a:r>
            <a:endParaRPr lang="sv-SE" sz="4400" dirty="0"/>
          </a:p>
        </p:txBody>
      </p:sp>
      <p:sp>
        <p:nvSpPr>
          <p:cNvPr id="3" name="Underrubrik 2">
            <a:extLst>
              <a:ext uri="{FF2B5EF4-FFF2-40B4-BE49-F238E27FC236}">
                <a16:creationId xmlns:a16="http://schemas.microsoft.com/office/drawing/2014/main" id="{8C438F51-E103-47D1-9B18-8FBE2A0E95AB}"/>
              </a:ext>
            </a:extLst>
          </p:cNvPr>
          <p:cNvSpPr>
            <a:spLocks noGrp="1"/>
          </p:cNvSpPr>
          <p:nvPr>
            <p:ph type="subTitle" idx="1"/>
          </p:nvPr>
        </p:nvSpPr>
        <p:spPr>
          <a:xfrm>
            <a:off x="2851371" y="1482256"/>
            <a:ext cx="6604862" cy="787416"/>
          </a:xfrm>
        </p:spPr>
        <p:txBody>
          <a:bodyPr>
            <a:normAutofit/>
          </a:bodyPr>
          <a:lstStyle/>
          <a:p>
            <a:pPr algn="l"/>
            <a:endParaRPr lang="sv-SE" sz="4000" dirty="0"/>
          </a:p>
          <a:p>
            <a:pPr algn="l"/>
            <a:endParaRPr lang="sv-SE" sz="4000" dirty="0"/>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1418" y="5586452"/>
            <a:ext cx="2304415" cy="975360"/>
          </a:xfrm>
          <a:prstGeom prst="rect">
            <a:avLst/>
          </a:prstGeom>
          <a:noFill/>
        </p:spPr>
      </p:pic>
      <p:sp>
        <p:nvSpPr>
          <p:cNvPr id="4" name="Rektangel 3">
            <a:extLst>
              <a:ext uri="{FF2B5EF4-FFF2-40B4-BE49-F238E27FC236}">
                <a16:creationId xmlns:a16="http://schemas.microsoft.com/office/drawing/2014/main" id="{52C683FE-A7AA-2AFF-4826-91AE314890EB}"/>
              </a:ext>
            </a:extLst>
          </p:cNvPr>
          <p:cNvSpPr/>
          <p:nvPr/>
        </p:nvSpPr>
        <p:spPr>
          <a:xfrm>
            <a:off x="256256" y="2407582"/>
            <a:ext cx="1883694" cy="166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dirty="0"/>
              <a:t>Förslag till länsstyrelsen och AMM</a:t>
            </a:r>
          </a:p>
        </p:txBody>
      </p:sp>
      <p:sp>
        <p:nvSpPr>
          <p:cNvPr id="8" name="Pil: höger 7">
            <a:extLst>
              <a:ext uri="{FF2B5EF4-FFF2-40B4-BE49-F238E27FC236}">
                <a16:creationId xmlns:a16="http://schemas.microsoft.com/office/drawing/2014/main" id="{3FAFE5F1-E568-900C-23F1-919988D7BE95}"/>
              </a:ext>
            </a:extLst>
          </p:cNvPr>
          <p:cNvSpPr/>
          <p:nvPr/>
        </p:nvSpPr>
        <p:spPr>
          <a:xfrm>
            <a:off x="2214973" y="3051473"/>
            <a:ext cx="1228725" cy="471488"/>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il: höger 8">
            <a:extLst>
              <a:ext uri="{FF2B5EF4-FFF2-40B4-BE49-F238E27FC236}">
                <a16:creationId xmlns:a16="http://schemas.microsoft.com/office/drawing/2014/main" id="{2EC4CE1D-1794-F252-79B2-AA74476F6F28}"/>
              </a:ext>
            </a:extLst>
          </p:cNvPr>
          <p:cNvSpPr/>
          <p:nvPr/>
        </p:nvSpPr>
        <p:spPr>
          <a:xfrm>
            <a:off x="5518018" y="3051473"/>
            <a:ext cx="1228725" cy="471488"/>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6695B89-3315-7105-4E48-D52B847FFBF2}"/>
              </a:ext>
            </a:extLst>
          </p:cNvPr>
          <p:cNvSpPr/>
          <p:nvPr/>
        </p:nvSpPr>
        <p:spPr>
          <a:xfrm>
            <a:off x="6852460" y="2452759"/>
            <a:ext cx="1883694" cy="166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dirty="0"/>
              <a:t>Beslut</a:t>
            </a:r>
          </a:p>
        </p:txBody>
      </p:sp>
      <p:sp>
        <p:nvSpPr>
          <p:cNvPr id="12" name="Rektangel 11">
            <a:extLst>
              <a:ext uri="{FF2B5EF4-FFF2-40B4-BE49-F238E27FC236}">
                <a16:creationId xmlns:a16="http://schemas.microsoft.com/office/drawing/2014/main" id="{85411E7E-653D-418B-0E17-C20B63ED267A}"/>
              </a:ext>
            </a:extLst>
          </p:cNvPr>
          <p:cNvSpPr/>
          <p:nvPr/>
        </p:nvSpPr>
        <p:spPr>
          <a:xfrm>
            <a:off x="3554358" y="2409766"/>
            <a:ext cx="1883694" cy="166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400" dirty="0"/>
              <a:t>Möte med styrgruppen</a:t>
            </a:r>
          </a:p>
        </p:txBody>
      </p:sp>
      <p:pic>
        <p:nvPicPr>
          <p:cNvPr id="14" name="Bildobjekt 13">
            <a:extLst>
              <a:ext uri="{FF2B5EF4-FFF2-40B4-BE49-F238E27FC236}">
                <a16:creationId xmlns:a16="http://schemas.microsoft.com/office/drawing/2014/main" id="{5807C5E5-962E-BFC8-760B-3BB68AC7E327}"/>
              </a:ext>
            </a:extLst>
          </p:cNvPr>
          <p:cNvPicPr>
            <a:picLocks noChangeAspect="1"/>
          </p:cNvPicPr>
          <p:nvPr/>
        </p:nvPicPr>
        <p:blipFill rotWithShape="1">
          <a:blip r:embed="rId5"/>
          <a:stretch/>
        </p:blipFill>
        <p:spPr>
          <a:xfrm>
            <a:off x="9553292" y="1649919"/>
            <a:ext cx="2192444" cy="3274595"/>
          </a:xfrm>
          <a:prstGeom prst="rect">
            <a:avLst/>
          </a:prstGeom>
        </p:spPr>
      </p:pic>
      <p:sp>
        <p:nvSpPr>
          <p:cNvPr id="16" name="Pil: höger 15">
            <a:extLst>
              <a:ext uri="{FF2B5EF4-FFF2-40B4-BE49-F238E27FC236}">
                <a16:creationId xmlns:a16="http://schemas.microsoft.com/office/drawing/2014/main" id="{5F98933A-C071-7FC9-8A69-36215714A04A}"/>
              </a:ext>
            </a:extLst>
          </p:cNvPr>
          <p:cNvSpPr/>
          <p:nvPr/>
        </p:nvSpPr>
        <p:spPr>
          <a:xfrm>
            <a:off x="8841871" y="3051473"/>
            <a:ext cx="1228725" cy="471488"/>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341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319266" y="922484"/>
            <a:ext cx="11405937" cy="1069244"/>
          </a:xfrm>
        </p:spPr>
        <p:txBody>
          <a:bodyPr>
            <a:normAutofit fontScale="90000"/>
          </a:bodyPr>
          <a:lstStyle/>
          <a:p>
            <a:br>
              <a:rPr lang="sv-SE" dirty="0"/>
            </a:br>
            <a:r>
              <a:rPr lang="sv-SE" dirty="0"/>
              <a:t>Kommunernas förslag på organisation inom Miljösamverkan Skåne</a:t>
            </a:r>
            <a:br>
              <a:rPr lang="sv-SE" dirty="0"/>
            </a:br>
            <a:r>
              <a:rPr lang="sv-SE" sz="2200" dirty="0"/>
              <a:t>miljöchefskonferens 29-09-2023</a:t>
            </a:r>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8" y="5452138"/>
            <a:ext cx="2304415" cy="975360"/>
          </a:xfrm>
          <a:prstGeom prst="rect">
            <a:avLst/>
          </a:prstGeom>
          <a:noFill/>
        </p:spPr>
      </p:pic>
      <p:sp>
        <p:nvSpPr>
          <p:cNvPr id="3" name="Underrubrik 2">
            <a:extLst>
              <a:ext uri="{FF2B5EF4-FFF2-40B4-BE49-F238E27FC236}">
                <a16:creationId xmlns:a16="http://schemas.microsoft.com/office/drawing/2014/main" id="{C3307AD4-7847-0A12-2E77-DDB57281D9CC}"/>
              </a:ext>
            </a:extLst>
          </p:cNvPr>
          <p:cNvSpPr>
            <a:spLocks noGrp="1"/>
          </p:cNvSpPr>
          <p:nvPr>
            <p:ph type="subTitle" idx="1"/>
          </p:nvPr>
        </p:nvSpPr>
        <p:spPr>
          <a:xfrm>
            <a:off x="651386" y="1991728"/>
            <a:ext cx="11303191" cy="4191930"/>
          </a:xfrm>
        </p:spPr>
        <p:txBody>
          <a:bodyPr>
            <a:normAutofit lnSpcReduction="10000"/>
          </a:bodyPr>
          <a:lstStyle/>
          <a:p>
            <a:pPr algn="l" fontAlgn="base"/>
            <a:r>
              <a:rPr lang="sv-SE" sz="3200" dirty="0"/>
              <a:t>Kommunerna föreslår att:</a:t>
            </a:r>
          </a:p>
          <a:p>
            <a:pPr marL="457200" indent="-457200" algn="l" fontAlgn="base">
              <a:buFont typeface="Arial" panose="020B0604020202020204" pitchFamily="34" charset="0"/>
              <a:buChar char="•"/>
            </a:pPr>
            <a:r>
              <a:rPr lang="sv-SE" sz="3200" dirty="0"/>
              <a:t>miljösamverkan ska ha en styrgrupp och att beredningsgruppen tas bort </a:t>
            </a:r>
          </a:p>
          <a:p>
            <a:pPr marL="457200" indent="-457200" algn="l" fontAlgn="base">
              <a:buFont typeface="Arial" panose="020B0604020202020204" pitchFamily="34" charset="0"/>
              <a:buChar char="•"/>
            </a:pPr>
            <a:r>
              <a:rPr lang="sv-SE" sz="3200" dirty="0"/>
              <a:t>kommunerna ska ha 6 deltagare i styrgruppen</a:t>
            </a:r>
          </a:p>
          <a:p>
            <a:pPr marL="457200" indent="-457200" algn="l" fontAlgn="base">
              <a:buFont typeface="Arial" panose="020B0604020202020204" pitchFamily="34" charset="0"/>
              <a:buChar char="•"/>
            </a:pPr>
            <a:r>
              <a:rPr lang="sv-SE" sz="3200" dirty="0"/>
              <a:t>Malmö Stad ska ha en fast plats i styrgruppen</a:t>
            </a:r>
          </a:p>
          <a:p>
            <a:pPr marL="457200" indent="-457200" algn="l" fontAlgn="base">
              <a:buFont typeface="Arial" panose="020B0604020202020204" pitchFamily="34" charset="0"/>
              <a:buChar char="•"/>
            </a:pPr>
            <a:r>
              <a:rPr lang="sv-SE" sz="3200" dirty="0"/>
              <a:t>kommunernas deltagare väljs på två år, enligt kommunernas principer</a:t>
            </a:r>
          </a:p>
          <a:p>
            <a:pPr marL="457200" indent="-457200" algn="l" fontAlgn="base">
              <a:buFont typeface="Arial" panose="020B0604020202020204" pitchFamily="34" charset="0"/>
              <a:buChar char="•"/>
            </a:pPr>
            <a:r>
              <a:rPr lang="sv-SE" sz="3200" dirty="0"/>
              <a:t>miljösamverkan ska ha ett roterande ordförandeskap</a:t>
            </a:r>
          </a:p>
          <a:p>
            <a:pPr marL="457200" indent="-457200" algn="l" fontAlgn="base">
              <a:buFont typeface="Arial" panose="020B0604020202020204" pitchFamily="34" charset="0"/>
              <a:buChar char="•"/>
            </a:pPr>
            <a:endParaRPr lang="sv-SE" sz="3200" dirty="0"/>
          </a:p>
          <a:p>
            <a:pPr algn="l" fontAlgn="base"/>
            <a:endParaRPr lang="sv-SE" sz="2000" dirty="0"/>
          </a:p>
        </p:txBody>
      </p:sp>
    </p:spTree>
    <p:extLst>
      <p:ext uri="{BB962C8B-B14F-4D97-AF65-F5344CB8AC3E}">
        <p14:creationId xmlns:p14="http://schemas.microsoft.com/office/powerpoint/2010/main" val="293691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319266" y="922484"/>
            <a:ext cx="11405937" cy="1069244"/>
          </a:xfrm>
        </p:spPr>
        <p:txBody>
          <a:bodyPr>
            <a:normAutofit fontScale="90000"/>
          </a:bodyPr>
          <a:lstStyle/>
          <a:p>
            <a:br>
              <a:rPr lang="sv-SE" dirty="0"/>
            </a:br>
            <a:r>
              <a:rPr lang="sv-SE" dirty="0"/>
              <a:t>Kommunernas förslag på organisation inom Miljösamverkan Skåne</a:t>
            </a:r>
            <a:br>
              <a:rPr lang="sv-SE" dirty="0"/>
            </a:br>
            <a:r>
              <a:rPr lang="sv-SE" sz="2200" dirty="0"/>
              <a:t>miljöchefskonferens 2023</a:t>
            </a:r>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8" y="5452138"/>
            <a:ext cx="2304415" cy="975360"/>
          </a:xfrm>
          <a:prstGeom prst="rect">
            <a:avLst/>
          </a:prstGeom>
          <a:noFill/>
        </p:spPr>
      </p:pic>
      <p:sp>
        <p:nvSpPr>
          <p:cNvPr id="3" name="Underrubrik 2">
            <a:extLst>
              <a:ext uri="{FF2B5EF4-FFF2-40B4-BE49-F238E27FC236}">
                <a16:creationId xmlns:a16="http://schemas.microsoft.com/office/drawing/2014/main" id="{C3307AD4-7847-0A12-2E77-DDB57281D9CC}"/>
              </a:ext>
            </a:extLst>
          </p:cNvPr>
          <p:cNvSpPr>
            <a:spLocks noGrp="1"/>
          </p:cNvSpPr>
          <p:nvPr>
            <p:ph type="subTitle" idx="1"/>
          </p:nvPr>
        </p:nvSpPr>
        <p:spPr>
          <a:xfrm>
            <a:off x="651386" y="1991728"/>
            <a:ext cx="11303191" cy="4191930"/>
          </a:xfrm>
        </p:spPr>
        <p:txBody>
          <a:bodyPr>
            <a:normAutofit/>
          </a:bodyPr>
          <a:lstStyle/>
          <a:p>
            <a:pPr algn="l" fontAlgn="base"/>
            <a:r>
              <a:rPr lang="sv-SE" sz="3200" dirty="0"/>
              <a:t>Kommunerna föreslår att:</a:t>
            </a:r>
          </a:p>
          <a:p>
            <a:pPr marL="457200" indent="-457200" algn="l" fontAlgn="base">
              <a:buFont typeface="Arial" panose="020B0604020202020204" pitchFamily="34" charset="0"/>
              <a:buChar char="•"/>
            </a:pPr>
            <a:r>
              <a:rPr lang="sv-SE" sz="3200" dirty="0"/>
              <a:t>miljösamverkan ska ha en ordförande och en vice ordförande (roterande kommunerna/länsstyrelsen) </a:t>
            </a:r>
          </a:p>
          <a:p>
            <a:pPr marL="457200" indent="-457200" algn="l" fontAlgn="base">
              <a:buFont typeface="Arial" panose="020B0604020202020204" pitchFamily="34" charset="0"/>
              <a:buChar char="•"/>
            </a:pPr>
            <a:r>
              <a:rPr lang="sv-SE" sz="3200" dirty="0"/>
              <a:t>den person från kommunen som är ordförande tidigare ska ha varit med i miljösamverkans styrgrupp (erfarenhet)</a:t>
            </a:r>
          </a:p>
          <a:p>
            <a:pPr marL="457200" indent="-457200" algn="l" fontAlgn="base">
              <a:buFont typeface="Arial" panose="020B0604020202020204" pitchFamily="34" charset="0"/>
              <a:buChar char="•"/>
            </a:pPr>
            <a:endParaRPr lang="sv-SE" sz="3200" dirty="0"/>
          </a:p>
          <a:p>
            <a:pPr algn="l" fontAlgn="base"/>
            <a:endParaRPr lang="sv-SE" sz="3200" dirty="0"/>
          </a:p>
          <a:p>
            <a:pPr algn="l" fontAlgn="base"/>
            <a:endParaRPr lang="sv-SE" sz="2000" dirty="0"/>
          </a:p>
        </p:txBody>
      </p:sp>
    </p:spTree>
    <p:extLst>
      <p:ext uri="{BB962C8B-B14F-4D97-AF65-F5344CB8AC3E}">
        <p14:creationId xmlns:p14="http://schemas.microsoft.com/office/powerpoint/2010/main" val="165023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951869" y="201356"/>
            <a:ext cx="9144000" cy="1069244"/>
          </a:xfrm>
        </p:spPr>
        <p:txBody>
          <a:bodyPr>
            <a:normAutofit fontScale="90000"/>
          </a:bodyPr>
          <a:lstStyle/>
          <a:p>
            <a:br>
              <a:rPr lang="sv-SE" dirty="0"/>
            </a:br>
            <a:r>
              <a:rPr lang="sv-SE" dirty="0"/>
              <a:t>Beredningsgrupp 2023</a:t>
            </a:r>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8" y="5452138"/>
            <a:ext cx="2304415" cy="975360"/>
          </a:xfrm>
          <a:prstGeom prst="rect">
            <a:avLst/>
          </a:prstGeom>
          <a:noFill/>
        </p:spPr>
      </p:pic>
      <p:graphicFrame>
        <p:nvGraphicFramePr>
          <p:cNvPr id="8" name="Tabell 8">
            <a:extLst>
              <a:ext uri="{FF2B5EF4-FFF2-40B4-BE49-F238E27FC236}">
                <a16:creationId xmlns:a16="http://schemas.microsoft.com/office/drawing/2014/main" id="{608FD873-12A2-4D9D-BEA4-46826FAF6DDE}"/>
              </a:ext>
            </a:extLst>
          </p:cNvPr>
          <p:cNvGraphicFramePr>
            <a:graphicFrameLocks noGrp="1"/>
          </p:cNvGraphicFramePr>
          <p:nvPr>
            <p:extLst>
              <p:ext uri="{D42A27DB-BD31-4B8C-83A1-F6EECF244321}">
                <p14:modId xmlns:p14="http://schemas.microsoft.com/office/powerpoint/2010/main" val="2206684536"/>
              </p:ext>
            </p:extLst>
          </p:nvPr>
        </p:nvGraphicFramePr>
        <p:xfrm>
          <a:off x="1428996" y="1270600"/>
          <a:ext cx="10189746" cy="4339222"/>
        </p:xfrm>
        <a:graphic>
          <a:graphicData uri="http://schemas.openxmlformats.org/drawingml/2006/table">
            <a:tbl>
              <a:tblPr firstRow="1" bandRow="1">
                <a:tableStyleId>{69CF1AB2-1976-4502-BF36-3FF5EA218861}</a:tableStyleId>
              </a:tblPr>
              <a:tblGrid>
                <a:gridCol w="2084769">
                  <a:extLst>
                    <a:ext uri="{9D8B030D-6E8A-4147-A177-3AD203B41FA5}">
                      <a16:colId xmlns:a16="http://schemas.microsoft.com/office/drawing/2014/main" val="3075768677"/>
                    </a:ext>
                  </a:extLst>
                </a:gridCol>
                <a:gridCol w="1744726">
                  <a:extLst>
                    <a:ext uri="{9D8B030D-6E8A-4147-A177-3AD203B41FA5}">
                      <a16:colId xmlns:a16="http://schemas.microsoft.com/office/drawing/2014/main" val="1389787347"/>
                    </a:ext>
                  </a:extLst>
                </a:gridCol>
                <a:gridCol w="1967005">
                  <a:extLst>
                    <a:ext uri="{9D8B030D-6E8A-4147-A177-3AD203B41FA5}">
                      <a16:colId xmlns:a16="http://schemas.microsoft.com/office/drawing/2014/main" val="3418100801"/>
                    </a:ext>
                  </a:extLst>
                </a:gridCol>
                <a:gridCol w="1336993">
                  <a:extLst>
                    <a:ext uri="{9D8B030D-6E8A-4147-A177-3AD203B41FA5}">
                      <a16:colId xmlns:a16="http://schemas.microsoft.com/office/drawing/2014/main" val="4099209270"/>
                    </a:ext>
                  </a:extLst>
                </a:gridCol>
                <a:gridCol w="1564831">
                  <a:extLst>
                    <a:ext uri="{9D8B030D-6E8A-4147-A177-3AD203B41FA5}">
                      <a16:colId xmlns:a16="http://schemas.microsoft.com/office/drawing/2014/main" val="4256735726"/>
                    </a:ext>
                  </a:extLst>
                </a:gridCol>
                <a:gridCol w="1491422">
                  <a:extLst>
                    <a:ext uri="{9D8B030D-6E8A-4147-A177-3AD203B41FA5}">
                      <a16:colId xmlns:a16="http://schemas.microsoft.com/office/drawing/2014/main" val="1137205777"/>
                    </a:ext>
                  </a:extLst>
                </a:gridCol>
              </a:tblGrid>
              <a:tr h="212227">
                <a:tc>
                  <a:txBody>
                    <a:bodyPr/>
                    <a:lstStyle/>
                    <a:p>
                      <a:r>
                        <a:rPr lang="sv-SE" b="0" dirty="0"/>
                        <a:t>Kommunerna</a:t>
                      </a:r>
                    </a:p>
                  </a:txBody>
                  <a:tcPr/>
                </a:tc>
                <a:tc>
                  <a:txBody>
                    <a:bodyPr/>
                    <a:lstStyle/>
                    <a:p>
                      <a:r>
                        <a:rPr lang="sv-SE" b="0" dirty="0">
                          <a:solidFill>
                            <a:schemeClr val="tx1"/>
                          </a:solidFill>
                        </a:rPr>
                        <a:t>Aida Prag</a:t>
                      </a:r>
                    </a:p>
                  </a:txBody>
                  <a:tcPr/>
                </a:tc>
                <a:tc>
                  <a:txBody>
                    <a:bodyPr/>
                    <a:lstStyle/>
                    <a:p>
                      <a:r>
                        <a:rPr lang="sv-SE" b="0" dirty="0">
                          <a:solidFill>
                            <a:schemeClr val="tx1"/>
                          </a:solidFill>
                        </a:rPr>
                        <a:t>Kävlinge</a:t>
                      </a:r>
                    </a:p>
                  </a:txBody>
                  <a:tcPr/>
                </a:tc>
                <a:tc>
                  <a:txBody>
                    <a:bodyPr/>
                    <a:lstStyle/>
                    <a:p>
                      <a:r>
                        <a:rPr lang="sv-SE" b="0" dirty="0">
                          <a:solidFill>
                            <a:schemeClr val="tx1"/>
                          </a:solidFill>
                        </a:rPr>
                        <a:t>2022 - 2025</a:t>
                      </a:r>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3787765709"/>
                  </a:ext>
                </a:extLst>
              </a:tr>
              <a:tr h="356943">
                <a:tc>
                  <a:txBody>
                    <a:bodyPr/>
                    <a:lstStyle/>
                    <a:p>
                      <a:endParaRPr lang="sv-SE" b="0" dirty="0"/>
                    </a:p>
                  </a:txBody>
                  <a:tcPr/>
                </a:tc>
                <a:tc>
                  <a:txBody>
                    <a:bodyPr/>
                    <a:lstStyle/>
                    <a:p>
                      <a:r>
                        <a:rPr lang="sv-SE" b="0" dirty="0">
                          <a:solidFill>
                            <a:schemeClr val="tx1"/>
                          </a:solidFill>
                        </a:rPr>
                        <a:t>Bertil Bengtsson</a:t>
                      </a:r>
                    </a:p>
                  </a:txBody>
                  <a:tcPr/>
                </a:tc>
                <a:tc>
                  <a:txBody>
                    <a:bodyPr/>
                    <a:lstStyle/>
                    <a:p>
                      <a:r>
                        <a:rPr lang="sv-SE" b="0" dirty="0">
                          <a:solidFill>
                            <a:schemeClr val="tx1"/>
                          </a:solidFill>
                        </a:rPr>
                        <a:t>Staffanstorp</a:t>
                      </a:r>
                    </a:p>
                  </a:txBody>
                  <a:tcPr/>
                </a:tc>
                <a:tc>
                  <a:txBody>
                    <a:bodyPr/>
                    <a:lstStyle/>
                    <a:p>
                      <a:r>
                        <a:rPr lang="sv-SE" b="0" dirty="0">
                          <a:solidFill>
                            <a:schemeClr val="tx1"/>
                          </a:solidFill>
                        </a:rPr>
                        <a:t>2022 - 2025</a:t>
                      </a:r>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3680888040"/>
                  </a:ext>
                </a:extLst>
              </a:tr>
              <a:tr h="356943">
                <a:tc>
                  <a:txBody>
                    <a:bodyPr/>
                    <a:lstStyle/>
                    <a:p>
                      <a:endParaRPr lang="sv-SE" b="0" dirty="0"/>
                    </a:p>
                  </a:txBody>
                  <a:tcPr/>
                </a:tc>
                <a:tc>
                  <a:txBody>
                    <a:bodyPr/>
                    <a:lstStyle/>
                    <a:p>
                      <a:r>
                        <a:rPr lang="sv-SE" b="0" dirty="0">
                          <a:solidFill>
                            <a:srgbClr val="FF0000"/>
                          </a:solidFill>
                        </a:rPr>
                        <a:t>Carina Barthel</a:t>
                      </a:r>
                    </a:p>
                  </a:txBody>
                  <a:tcPr/>
                </a:tc>
                <a:tc>
                  <a:txBody>
                    <a:bodyPr/>
                    <a:lstStyle/>
                    <a:p>
                      <a:r>
                        <a:rPr lang="sv-SE" b="0" dirty="0">
                          <a:solidFill>
                            <a:srgbClr val="FF0000"/>
                          </a:solidFill>
                        </a:rPr>
                        <a:t>Ystad-Österlenregionens miljöförbund</a:t>
                      </a:r>
                    </a:p>
                  </a:txBody>
                  <a:tcPr/>
                </a:tc>
                <a:tc>
                  <a:txBody>
                    <a:bodyPr/>
                    <a:lstStyle/>
                    <a:p>
                      <a:r>
                        <a:rPr lang="sv-SE" b="0" dirty="0">
                          <a:solidFill>
                            <a:srgbClr val="FF0000"/>
                          </a:solidFill>
                        </a:rPr>
                        <a:t>2020 - 2023</a:t>
                      </a:r>
                    </a:p>
                  </a:txBody>
                  <a:tcPr/>
                </a:tc>
                <a:tc>
                  <a:txBody>
                    <a:bodyPr/>
                    <a:lstStyle/>
                    <a:p>
                      <a:r>
                        <a:rPr lang="sv-SE" b="0" dirty="0">
                          <a:solidFill>
                            <a:schemeClr val="accent6"/>
                          </a:solidFill>
                        </a:rPr>
                        <a:t>SLUTAR 2024</a:t>
                      </a:r>
                    </a:p>
                  </a:txBody>
                  <a:tcPr/>
                </a:tc>
                <a:tc>
                  <a:txBody>
                    <a:bodyPr/>
                    <a:lstStyle/>
                    <a:p>
                      <a:endParaRPr lang="sv-SE" b="0" dirty="0">
                        <a:solidFill>
                          <a:schemeClr val="accent6"/>
                        </a:solidFill>
                      </a:endParaRPr>
                    </a:p>
                  </a:txBody>
                  <a:tcPr/>
                </a:tc>
                <a:extLst>
                  <a:ext uri="{0D108BD9-81ED-4DB2-BD59-A6C34878D82A}">
                    <a16:rowId xmlns:a16="http://schemas.microsoft.com/office/drawing/2014/main" val="3598156466"/>
                  </a:ext>
                </a:extLst>
              </a:tr>
              <a:tr h="498742">
                <a:tc>
                  <a:txBody>
                    <a:bodyPr/>
                    <a:lstStyle/>
                    <a:p>
                      <a:endParaRPr lang="sv-SE" b="0" dirty="0"/>
                    </a:p>
                  </a:txBody>
                  <a:tcPr/>
                </a:tc>
                <a:tc>
                  <a:txBody>
                    <a:bodyPr/>
                    <a:lstStyle/>
                    <a:p>
                      <a:r>
                        <a:rPr lang="sv-SE" b="0" dirty="0">
                          <a:solidFill>
                            <a:srgbClr val="FF0000"/>
                          </a:solidFill>
                        </a:rPr>
                        <a:t>NN</a:t>
                      </a:r>
                    </a:p>
                  </a:txBody>
                  <a:tcPr/>
                </a:tc>
                <a:tc>
                  <a:txBody>
                    <a:bodyPr/>
                    <a:lstStyle/>
                    <a:p>
                      <a:r>
                        <a:rPr lang="sv-SE" sz="1400" b="0" dirty="0"/>
                        <a:t>-</a:t>
                      </a:r>
                    </a:p>
                  </a:txBody>
                  <a:tcPr/>
                </a:tc>
                <a:tc>
                  <a:txBody>
                    <a:bodyPr/>
                    <a:lstStyle/>
                    <a:p>
                      <a:r>
                        <a:rPr lang="sv-SE" b="0" dirty="0"/>
                        <a:t>-</a:t>
                      </a:r>
                    </a:p>
                  </a:txBody>
                  <a:tcPr/>
                </a:tc>
                <a:tc>
                  <a:txBody>
                    <a:bodyPr/>
                    <a:lstStyle/>
                    <a:p>
                      <a:endParaRPr lang="sv-SE" b="0" dirty="0">
                        <a:solidFill>
                          <a:schemeClr val="accent6"/>
                        </a:solidFill>
                      </a:endParaRPr>
                    </a:p>
                  </a:txBody>
                  <a:tcPr/>
                </a:tc>
                <a:tc>
                  <a:txBody>
                    <a:bodyPr/>
                    <a:lstStyle/>
                    <a:p>
                      <a:endParaRPr lang="sv-SE" b="0" dirty="0">
                        <a:solidFill>
                          <a:schemeClr val="accent6"/>
                        </a:solidFill>
                      </a:endParaRPr>
                    </a:p>
                  </a:txBody>
                  <a:tcPr/>
                </a:tc>
                <a:extLst>
                  <a:ext uri="{0D108BD9-81ED-4DB2-BD59-A6C34878D82A}">
                    <a16:rowId xmlns:a16="http://schemas.microsoft.com/office/drawing/2014/main" val="3443143465"/>
                  </a:ext>
                </a:extLst>
              </a:tr>
              <a:tr h="356943">
                <a:tc>
                  <a:txBody>
                    <a:bodyPr/>
                    <a:lstStyle/>
                    <a:p>
                      <a:endParaRPr lang="sv-SE" b="0" dirty="0"/>
                    </a:p>
                  </a:txBody>
                  <a:tcPr/>
                </a:tc>
                <a:tc>
                  <a:txBody>
                    <a:bodyPr/>
                    <a:lstStyle/>
                    <a:p>
                      <a:r>
                        <a:rPr lang="sv-SE" b="0" dirty="0">
                          <a:solidFill>
                            <a:srgbClr val="FF0000"/>
                          </a:solidFill>
                        </a:rPr>
                        <a:t>NN</a:t>
                      </a:r>
                    </a:p>
                  </a:txBody>
                  <a:tcPr/>
                </a:tc>
                <a:tc>
                  <a:txBody>
                    <a:bodyPr/>
                    <a:lstStyle/>
                    <a:p>
                      <a:r>
                        <a:rPr lang="sv-SE" b="0" dirty="0"/>
                        <a:t>-</a:t>
                      </a:r>
                    </a:p>
                  </a:txBody>
                  <a:tcPr/>
                </a:tc>
                <a:tc>
                  <a:txBody>
                    <a:bodyPr/>
                    <a:lstStyle/>
                    <a:p>
                      <a:r>
                        <a:rPr lang="sv-SE" b="0" dirty="0"/>
                        <a:t>-</a:t>
                      </a:r>
                    </a:p>
                  </a:txBody>
                  <a:tcPr/>
                </a:tc>
                <a:tc>
                  <a:txBody>
                    <a:bodyPr/>
                    <a:lstStyle/>
                    <a:p>
                      <a:endParaRPr lang="sv-SE" b="0" dirty="0">
                        <a:solidFill>
                          <a:schemeClr val="accent6"/>
                        </a:solidFill>
                      </a:endParaRPr>
                    </a:p>
                  </a:txBody>
                  <a:tcPr/>
                </a:tc>
                <a:tc>
                  <a:txBody>
                    <a:bodyPr/>
                    <a:lstStyle/>
                    <a:p>
                      <a:endParaRPr lang="sv-SE" b="0" dirty="0">
                        <a:solidFill>
                          <a:schemeClr val="accent6"/>
                        </a:solidFill>
                      </a:endParaRPr>
                    </a:p>
                  </a:txBody>
                  <a:tcPr/>
                </a:tc>
                <a:extLst>
                  <a:ext uri="{0D108BD9-81ED-4DB2-BD59-A6C34878D82A}">
                    <a16:rowId xmlns:a16="http://schemas.microsoft.com/office/drawing/2014/main" val="4180142529"/>
                  </a:ext>
                </a:extLst>
              </a:tr>
              <a:tr h="356943">
                <a:tc>
                  <a:txBody>
                    <a:bodyPr/>
                    <a:lstStyle/>
                    <a:p>
                      <a:endParaRPr lang="sv-SE" b="0"/>
                    </a:p>
                  </a:txBody>
                  <a:tcPr/>
                </a:tc>
                <a:tc>
                  <a:txBody>
                    <a:bodyPr/>
                    <a:lstStyle/>
                    <a:p>
                      <a:r>
                        <a:rPr lang="sv-SE" b="0" dirty="0">
                          <a:solidFill>
                            <a:schemeClr val="tx1"/>
                          </a:solidFill>
                        </a:rPr>
                        <a:t>David Lindsjö</a:t>
                      </a:r>
                    </a:p>
                  </a:txBody>
                  <a:tcPr/>
                </a:tc>
                <a:tc>
                  <a:txBody>
                    <a:bodyPr/>
                    <a:lstStyle/>
                    <a:p>
                      <a:r>
                        <a:rPr lang="sv-SE" b="0" dirty="0"/>
                        <a:t>Malmö</a:t>
                      </a:r>
                    </a:p>
                  </a:txBody>
                  <a:tcPr/>
                </a:tc>
                <a:tc>
                  <a:txBody>
                    <a:bodyPr/>
                    <a:lstStyle/>
                    <a:p>
                      <a:endParaRPr lang="sv-SE" b="0" dirty="0"/>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3777418902"/>
                  </a:ext>
                </a:extLst>
              </a:tr>
              <a:tr h="356943">
                <a:tc>
                  <a:txBody>
                    <a:bodyPr/>
                    <a:lstStyle/>
                    <a:p>
                      <a:r>
                        <a:rPr lang="sv-SE" b="0" dirty="0"/>
                        <a:t>Länsstyrelsen Skåne</a:t>
                      </a:r>
                    </a:p>
                  </a:txBody>
                  <a:tcPr/>
                </a:tc>
                <a:tc>
                  <a:txBody>
                    <a:bodyPr/>
                    <a:lstStyle/>
                    <a:p>
                      <a:r>
                        <a:rPr lang="sv-SE" b="0" dirty="0"/>
                        <a:t>Ingela Valeur</a:t>
                      </a:r>
                    </a:p>
                  </a:txBody>
                  <a:tcPr/>
                </a:tc>
                <a:tc>
                  <a:txBody>
                    <a:bodyPr/>
                    <a:lstStyle/>
                    <a:p>
                      <a:endParaRPr lang="sv-SE" b="0"/>
                    </a:p>
                  </a:txBody>
                  <a:tcPr/>
                </a:tc>
                <a:tc>
                  <a:txBody>
                    <a:bodyPr/>
                    <a:lstStyle/>
                    <a:p>
                      <a:endParaRPr lang="sv-SE" b="0" dirty="0"/>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1238589663"/>
                  </a:ext>
                </a:extLst>
              </a:tr>
              <a:tr h="356943">
                <a:tc>
                  <a:txBody>
                    <a:bodyPr/>
                    <a:lstStyle/>
                    <a:p>
                      <a:endParaRPr lang="sv-SE" b="0" dirty="0"/>
                    </a:p>
                  </a:txBody>
                  <a:tcPr/>
                </a:tc>
                <a:tc>
                  <a:txBody>
                    <a:bodyPr/>
                    <a:lstStyle/>
                    <a:p>
                      <a:r>
                        <a:rPr lang="sv-SE" b="0" dirty="0"/>
                        <a:t>Jonas Fröjd</a:t>
                      </a:r>
                    </a:p>
                  </a:txBody>
                  <a:tcPr/>
                </a:tc>
                <a:tc>
                  <a:txBody>
                    <a:bodyPr/>
                    <a:lstStyle/>
                    <a:p>
                      <a:endParaRPr lang="sv-SE" b="0"/>
                    </a:p>
                  </a:txBody>
                  <a:tcPr/>
                </a:tc>
                <a:tc>
                  <a:txBody>
                    <a:bodyPr/>
                    <a:lstStyle/>
                    <a:p>
                      <a:endParaRPr lang="sv-SE" b="0" dirty="0"/>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1794182787"/>
                  </a:ext>
                </a:extLst>
              </a:tr>
              <a:tr h="356943">
                <a:tc>
                  <a:txBody>
                    <a:bodyPr/>
                    <a:lstStyle/>
                    <a:p>
                      <a:endParaRPr lang="sv-SE" b="0" dirty="0"/>
                    </a:p>
                  </a:txBody>
                  <a:tcPr/>
                </a:tc>
                <a:tc>
                  <a:txBody>
                    <a:bodyPr/>
                    <a:lstStyle/>
                    <a:p>
                      <a:r>
                        <a:rPr lang="sv-SE" b="0" dirty="0"/>
                        <a:t>Niklas Hansson</a:t>
                      </a:r>
                    </a:p>
                  </a:txBody>
                  <a:tcPr/>
                </a:tc>
                <a:tc>
                  <a:txBody>
                    <a:bodyPr/>
                    <a:lstStyle/>
                    <a:p>
                      <a:endParaRPr lang="sv-SE" b="0" dirty="0"/>
                    </a:p>
                  </a:txBody>
                  <a:tcPr/>
                </a:tc>
                <a:tc>
                  <a:txBody>
                    <a:bodyPr/>
                    <a:lstStyle/>
                    <a:p>
                      <a:endParaRPr lang="sv-SE" b="0" dirty="0"/>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2771904755"/>
                  </a:ext>
                </a:extLst>
              </a:tr>
              <a:tr h="356943">
                <a:tc>
                  <a:txBody>
                    <a:bodyPr/>
                    <a:lstStyle/>
                    <a:p>
                      <a:r>
                        <a:rPr lang="sv-SE" b="0" dirty="0"/>
                        <a:t>Skånes Kommuner</a:t>
                      </a:r>
                    </a:p>
                  </a:txBody>
                  <a:tcPr/>
                </a:tc>
                <a:tc>
                  <a:txBody>
                    <a:bodyPr/>
                    <a:lstStyle/>
                    <a:p>
                      <a:r>
                        <a:rPr lang="sv-SE" b="0" dirty="0"/>
                        <a:t>Elin Ulander</a:t>
                      </a:r>
                    </a:p>
                  </a:txBody>
                  <a:tcPr/>
                </a:tc>
                <a:tc>
                  <a:txBody>
                    <a:bodyPr/>
                    <a:lstStyle/>
                    <a:p>
                      <a:endParaRPr lang="sv-SE" b="0" dirty="0"/>
                    </a:p>
                  </a:txBody>
                  <a:tcPr/>
                </a:tc>
                <a:tc>
                  <a:txBody>
                    <a:bodyPr/>
                    <a:lstStyle/>
                    <a:p>
                      <a:endParaRPr lang="sv-SE" b="0" dirty="0"/>
                    </a:p>
                  </a:txBody>
                  <a:tcPr/>
                </a:tc>
                <a:tc>
                  <a:txBody>
                    <a:bodyPr/>
                    <a:lstStyle/>
                    <a:p>
                      <a:endParaRPr lang="sv-SE" b="0" dirty="0">
                        <a:solidFill>
                          <a:srgbClr val="00B050"/>
                        </a:solidFill>
                      </a:endParaRPr>
                    </a:p>
                  </a:txBody>
                  <a:tcPr/>
                </a:tc>
                <a:tc>
                  <a:txBody>
                    <a:bodyPr/>
                    <a:lstStyle/>
                    <a:p>
                      <a:endParaRPr lang="sv-SE" b="0" dirty="0">
                        <a:solidFill>
                          <a:srgbClr val="00B050"/>
                        </a:solidFill>
                      </a:endParaRPr>
                    </a:p>
                  </a:txBody>
                  <a:tcPr/>
                </a:tc>
                <a:extLst>
                  <a:ext uri="{0D108BD9-81ED-4DB2-BD59-A6C34878D82A}">
                    <a16:rowId xmlns:a16="http://schemas.microsoft.com/office/drawing/2014/main" val="1400478559"/>
                  </a:ext>
                </a:extLst>
              </a:tr>
            </a:tbl>
          </a:graphicData>
        </a:graphic>
      </p:graphicFrame>
    </p:spTree>
    <p:extLst>
      <p:ext uri="{BB962C8B-B14F-4D97-AF65-F5344CB8AC3E}">
        <p14:creationId xmlns:p14="http://schemas.microsoft.com/office/powerpoint/2010/main" val="227457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962438" y="189540"/>
            <a:ext cx="9144000" cy="1069244"/>
          </a:xfrm>
        </p:spPr>
        <p:txBody>
          <a:bodyPr>
            <a:normAutofit fontScale="90000"/>
          </a:bodyPr>
          <a:lstStyle/>
          <a:p>
            <a:br>
              <a:rPr lang="sv-SE" dirty="0"/>
            </a:br>
            <a:r>
              <a:rPr lang="sv-SE" dirty="0"/>
              <a:t>Styrgrupp 2023</a:t>
            </a:r>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8" y="5540220"/>
            <a:ext cx="2304415" cy="975360"/>
          </a:xfrm>
          <a:prstGeom prst="rect">
            <a:avLst/>
          </a:prstGeom>
          <a:noFill/>
        </p:spPr>
      </p:pic>
      <p:graphicFrame>
        <p:nvGraphicFramePr>
          <p:cNvPr id="8" name="Tabell 8">
            <a:extLst>
              <a:ext uri="{FF2B5EF4-FFF2-40B4-BE49-F238E27FC236}">
                <a16:creationId xmlns:a16="http://schemas.microsoft.com/office/drawing/2014/main" id="{608FD873-12A2-4D9D-BEA4-46826FAF6DDE}"/>
              </a:ext>
            </a:extLst>
          </p:cNvPr>
          <p:cNvGraphicFramePr>
            <a:graphicFrameLocks noGrp="1"/>
          </p:cNvGraphicFramePr>
          <p:nvPr>
            <p:extLst>
              <p:ext uri="{D42A27DB-BD31-4B8C-83A1-F6EECF244321}">
                <p14:modId xmlns:p14="http://schemas.microsoft.com/office/powerpoint/2010/main" val="4264730751"/>
              </p:ext>
            </p:extLst>
          </p:nvPr>
        </p:nvGraphicFramePr>
        <p:xfrm>
          <a:off x="1550455" y="1470660"/>
          <a:ext cx="9967967" cy="3916680"/>
        </p:xfrm>
        <a:graphic>
          <a:graphicData uri="http://schemas.openxmlformats.org/drawingml/2006/table">
            <a:tbl>
              <a:tblPr firstRow="1" bandRow="1">
                <a:tableStyleId>{69CF1AB2-1976-4502-BF36-3FF5EA218861}</a:tableStyleId>
              </a:tblPr>
              <a:tblGrid>
                <a:gridCol w="2325733">
                  <a:extLst>
                    <a:ext uri="{9D8B030D-6E8A-4147-A177-3AD203B41FA5}">
                      <a16:colId xmlns:a16="http://schemas.microsoft.com/office/drawing/2014/main" val="3075768677"/>
                    </a:ext>
                  </a:extLst>
                </a:gridCol>
                <a:gridCol w="1817519">
                  <a:extLst>
                    <a:ext uri="{9D8B030D-6E8A-4147-A177-3AD203B41FA5}">
                      <a16:colId xmlns:a16="http://schemas.microsoft.com/office/drawing/2014/main" val="1389787347"/>
                    </a:ext>
                  </a:extLst>
                </a:gridCol>
                <a:gridCol w="1936934">
                  <a:extLst>
                    <a:ext uri="{9D8B030D-6E8A-4147-A177-3AD203B41FA5}">
                      <a16:colId xmlns:a16="http://schemas.microsoft.com/office/drawing/2014/main" val="3418100801"/>
                    </a:ext>
                  </a:extLst>
                </a:gridCol>
                <a:gridCol w="1250674">
                  <a:extLst>
                    <a:ext uri="{9D8B030D-6E8A-4147-A177-3AD203B41FA5}">
                      <a16:colId xmlns:a16="http://schemas.microsoft.com/office/drawing/2014/main" val="4099209270"/>
                    </a:ext>
                  </a:extLst>
                </a:gridCol>
                <a:gridCol w="1390134">
                  <a:extLst>
                    <a:ext uri="{9D8B030D-6E8A-4147-A177-3AD203B41FA5}">
                      <a16:colId xmlns:a16="http://schemas.microsoft.com/office/drawing/2014/main" val="3842337992"/>
                    </a:ext>
                  </a:extLst>
                </a:gridCol>
                <a:gridCol w="1246973">
                  <a:extLst>
                    <a:ext uri="{9D8B030D-6E8A-4147-A177-3AD203B41FA5}">
                      <a16:colId xmlns:a16="http://schemas.microsoft.com/office/drawing/2014/main" val="1765549993"/>
                    </a:ext>
                  </a:extLst>
                </a:gridCol>
              </a:tblGrid>
              <a:tr h="370840">
                <a:tc>
                  <a:txBody>
                    <a:bodyPr/>
                    <a:lstStyle/>
                    <a:p>
                      <a:r>
                        <a:rPr lang="sv-SE" sz="1600" b="0" dirty="0"/>
                        <a:t>Kommunerna</a:t>
                      </a:r>
                    </a:p>
                  </a:txBody>
                  <a:tcPr/>
                </a:tc>
                <a:tc>
                  <a:txBody>
                    <a:bodyPr/>
                    <a:lstStyle/>
                    <a:p>
                      <a:r>
                        <a:rPr lang="sv-SE" sz="1600" b="0" dirty="0">
                          <a:solidFill>
                            <a:schemeClr val="tx1"/>
                          </a:solidFill>
                        </a:rPr>
                        <a:t>Lena Åkesson </a:t>
                      </a:r>
                    </a:p>
                  </a:txBody>
                  <a:tcPr/>
                </a:tc>
                <a:tc>
                  <a:txBody>
                    <a:bodyPr/>
                    <a:lstStyle/>
                    <a:p>
                      <a:r>
                        <a:rPr lang="sv-SE" sz="1600" b="0" dirty="0">
                          <a:solidFill>
                            <a:schemeClr val="tx1"/>
                          </a:solidFill>
                        </a:rPr>
                        <a:t>Helsingborg</a:t>
                      </a:r>
                    </a:p>
                  </a:txBody>
                  <a:tcPr/>
                </a:tc>
                <a:tc>
                  <a:txBody>
                    <a:bodyPr/>
                    <a:lstStyle/>
                    <a:p>
                      <a:r>
                        <a:rPr lang="sv-SE" sz="1600" b="0" dirty="0">
                          <a:solidFill>
                            <a:schemeClr val="tx1"/>
                          </a:solidFill>
                        </a:rPr>
                        <a:t>2022 - 2025</a:t>
                      </a:r>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3787765709"/>
                  </a:ext>
                </a:extLst>
              </a:tr>
              <a:tr h="370840">
                <a:tc>
                  <a:txBody>
                    <a:bodyPr/>
                    <a:lstStyle/>
                    <a:p>
                      <a:endParaRPr lang="sv-SE" sz="1600" b="0" dirty="0"/>
                    </a:p>
                  </a:txBody>
                  <a:tcPr/>
                </a:tc>
                <a:tc>
                  <a:txBody>
                    <a:bodyPr/>
                    <a:lstStyle/>
                    <a:p>
                      <a:r>
                        <a:rPr lang="sv-SE" sz="1600" b="0" dirty="0">
                          <a:solidFill>
                            <a:schemeClr val="tx1"/>
                          </a:solidFill>
                        </a:rPr>
                        <a:t>Anders Lindén</a:t>
                      </a:r>
                    </a:p>
                  </a:txBody>
                  <a:tcPr/>
                </a:tc>
                <a:tc>
                  <a:txBody>
                    <a:bodyPr/>
                    <a:lstStyle/>
                    <a:p>
                      <a:r>
                        <a:rPr lang="sv-SE" sz="1600" b="0" dirty="0">
                          <a:solidFill>
                            <a:schemeClr val="tx1"/>
                          </a:solidFill>
                        </a:rPr>
                        <a:t>Sjöbo</a:t>
                      </a:r>
                    </a:p>
                  </a:txBody>
                  <a:tcPr/>
                </a:tc>
                <a:tc>
                  <a:txBody>
                    <a:bodyPr/>
                    <a:lstStyle/>
                    <a:p>
                      <a:r>
                        <a:rPr lang="sv-SE" sz="1600" b="0" dirty="0">
                          <a:solidFill>
                            <a:schemeClr val="tx1"/>
                          </a:solidFill>
                        </a:rPr>
                        <a:t>2022 - 2025</a:t>
                      </a:r>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3680888040"/>
                  </a:ext>
                </a:extLst>
              </a:tr>
              <a:tr h="370840">
                <a:tc>
                  <a:txBody>
                    <a:bodyPr/>
                    <a:lstStyle/>
                    <a:p>
                      <a:endParaRPr lang="sv-SE" sz="1600" b="0" dirty="0"/>
                    </a:p>
                  </a:txBody>
                  <a:tcPr/>
                </a:tc>
                <a:tc>
                  <a:txBody>
                    <a:bodyPr/>
                    <a:lstStyle/>
                    <a:p>
                      <a:r>
                        <a:rPr lang="sv-SE" sz="1600" b="0" dirty="0">
                          <a:solidFill>
                            <a:srgbClr val="FF0000"/>
                          </a:solidFill>
                        </a:rPr>
                        <a:t>Ida Persson</a:t>
                      </a:r>
                    </a:p>
                  </a:txBody>
                  <a:tcPr/>
                </a:tc>
                <a:tc>
                  <a:txBody>
                    <a:bodyPr/>
                    <a:lstStyle/>
                    <a:p>
                      <a:r>
                        <a:rPr lang="sv-SE" sz="1600" b="0" dirty="0">
                          <a:solidFill>
                            <a:srgbClr val="FF0000"/>
                          </a:solidFill>
                        </a:rPr>
                        <a:t>Ängelholm</a:t>
                      </a:r>
                    </a:p>
                  </a:txBody>
                  <a:tcPr/>
                </a:tc>
                <a:tc>
                  <a:txBody>
                    <a:bodyPr/>
                    <a:lstStyle/>
                    <a:p>
                      <a:r>
                        <a:rPr lang="sv-SE" sz="1600" b="0" dirty="0">
                          <a:solidFill>
                            <a:srgbClr val="FF0000"/>
                          </a:solidFill>
                        </a:rPr>
                        <a:t>2020 - 2023</a:t>
                      </a:r>
                    </a:p>
                  </a:txBody>
                  <a:tcPr/>
                </a:tc>
                <a:tc>
                  <a:txBody>
                    <a:bodyPr/>
                    <a:lstStyle/>
                    <a:p>
                      <a:r>
                        <a:rPr lang="sv-SE" sz="1600" b="0" dirty="0">
                          <a:solidFill>
                            <a:schemeClr val="accent6"/>
                          </a:solidFill>
                        </a:rPr>
                        <a:t>Johan Persson</a:t>
                      </a:r>
                    </a:p>
                  </a:txBody>
                  <a:tcPr/>
                </a:tc>
                <a:tc>
                  <a:txBody>
                    <a:bodyPr/>
                    <a:lstStyle/>
                    <a:p>
                      <a:r>
                        <a:rPr lang="sv-SE" sz="1600" b="0">
                          <a:solidFill>
                            <a:schemeClr val="accent6"/>
                          </a:solidFill>
                        </a:rPr>
                        <a:t>2024</a:t>
                      </a:r>
                      <a:endParaRPr lang="sv-SE" sz="1600" b="0" dirty="0">
                        <a:solidFill>
                          <a:schemeClr val="accent6"/>
                        </a:solidFill>
                      </a:endParaRPr>
                    </a:p>
                  </a:txBody>
                  <a:tcPr/>
                </a:tc>
                <a:extLst>
                  <a:ext uri="{0D108BD9-81ED-4DB2-BD59-A6C34878D82A}">
                    <a16:rowId xmlns:a16="http://schemas.microsoft.com/office/drawing/2014/main" val="3598156466"/>
                  </a:ext>
                </a:extLst>
              </a:tr>
              <a:tr h="370840">
                <a:tc>
                  <a:txBody>
                    <a:bodyPr/>
                    <a:lstStyle/>
                    <a:p>
                      <a:endParaRPr lang="sv-SE" sz="1600" b="0"/>
                    </a:p>
                  </a:txBody>
                  <a:tcPr/>
                </a:tc>
                <a:tc>
                  <a:txBody>
                    <a:bodyPr/>
                    <a:lstStyle/>
                    <a:p>
                      <a:r>
                        <a:rPr lang="sv-SE" sz="1600" b="0" dirty="0"/>
                        <a:t>Ola Gustafsson</a:t>
                      </a:r>
                    </a:p>
                  </a:txBody>
                  <a:tcPr/>
                </a:tc>
                <a:tc>
                  <a:txBody>
                    <a:bodyPr/>
                    <a:lstStyle/>
                    <a:p>
                      <a:r>
                        <a:rPr lang="sv-SE" sz="1600" b="0" dirty="0"/>
                        <a:t>Malmö</a:t>
                      </a:r>
                    </a:p>
                  </a:txBody>
                  <a:tcPr/>
                </a:tc>
                <a:tc>
                  <a:txBody>
                    <a:bodyPr/>
                    <a:lstStyle/>
                    <a:p>
                      <a:r>
                        <a:rPr lang="sv-SE" sz="1600" b="0" dirty="0" err="1"/>
                        <a:t>Fr.o.m</a:t>
                      </a:r>
                      <a:r>
                        <a:rPr lang="sv-SE" sz="1600" b="0" dirty="0"/>
                        <a:t> 2020</a:t>
                      </a:r>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3443143465"/>
                  </a:ext>
                </a:extLst>
              </a:tr>
              <a:tr h="370840">
                <a:tc>
                  <a:txBody>
                    <a:bodyPr/>
                    <a:lstStyle/>
                    <a:p>
                      <a:r>
                        <a:rPr lang="sv-SE" sz="1600" b="0" dirty="0"/>
                        <a:t>Länsstyrelsen Skåne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dirty="0"/>
                        <a:t>Rima Daoud</a:t>
                      </a:r>
                    </a:p>
                  </a:txBody>
                  <a:tcPr/>
                </a:tc>
                <a:tc>
                  <a:txBody>
                    <a:bodyPr/>
                    <a:lstStyle/>
                    <a:p>
                      <a:r>
                        <a:rPr lang="sv-SE" sz="1600" b="0" dirty="0"/>
                        <a:t>(ordförande)</a:t>
                      </a:r>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4180142529"/>
                  </a:ext>
                </a:extLst>
              </a:tr>
              <a:tr h="370840">
                <a:tc>
                  <a:txBody>
                    <a:bodyPr/>
                    <a:lstStyle/>
                    <a:p>
                      <a:endParaRPr lang="sv-SE" sz="1600" b="0"/>
                    </a:p>
                  </a:txBody>
                  <a:tcPr/>
                </a:tc>
                <a:tc>
                  <a:txBody>
                    <a:bodyPr/>
                    <a:lstStyle/>
                    <a:p>
                      <a:r>
                        <a:rPr lang="sv-SE" sz="1600" b="0" dirty="0"/>
                        <a:t>Magnus </a:t>
                      </a:r>
                      <a:r>
                        <a:rPr lang="sv-SE" sz="1600" b="0" dirty="0" err="1"/>
                        <a:t>Eckeskog</a:t>
                      </a:r>
                      <a:endParaRPr lang="sv-SE" sz="1600" b="0" dirty="0"/>
                    </a:p>
                  </a:txBody>
                  <a:tcPr/>
                </a:tc>
                <a:tc>
                  <a:txBody>
                    <a:bodyPr/>
                    <a:lstStyle/>
                    <a:p>
                      <a:endParaRPr lang="sv-SE" sz="1600" b="0"/>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3777418902"/>
                  </a:ext>
                </a:extLst>
              </a:tr>
              <a:tr h="370840">
                <a:tc>
                  <a:txBody>
                    <a:bodyPr/>
                    <a:lstStyle/>
                    <a:p>
                      <a:endParaRPr lang="sv-SE" sz="1600" b="0"/>
                    </a:p>
                  </a:txBody>
                  <a:tcPr/>
                </a:tc>
                <a:tc>
                  <a:txBody>
                    <a:bodyPr/>
                    <a:lstStyle/>
                    <a:p>
                      <a:r>
                        <a:rPr lang="sv-SE" sz="1600" b="0" dirty="0"/>
                        <a:t>Helena Holmgren</a:t>
                      </a:r>
                    </a:p>
                  </a:txBody>
                  <a:tcPr/>
                </a:tc>
                <a:tc>
                  <a:txBody>
                    <a:bodyPr/>
                    <a:lstStyle/>
                    <a:p>
                      <a:endParaRPr lang="sv-SE" sz="1600" b="0"/>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1238589663"/>
                  </a:ext>
                </a:extLst>
              </a:tr>
              <a:tr h="370840">
                <a:tc>
                  <a:txBody>
                    <a:bodyPr/>
                    <a:lstStyle/>
                    <a:p>
                      <a:r>
                        <a:rPr lang="sv-SE" sz="1600" b="0" dirty="0"/>
                        <a:t>Arbets- och miljömedicin</a:t>
                      </a:r>
                    </a:p>
                  </a:txBody>
                  <a:tcPr/>
                </a:tc>
                <a:tc>
                  <a:txBody>
                    <a:bodyPr/>
                    <a:lstStyle/>
                    <a:p>
                      <a:r>
                        <a:rPr lang="sv-SE" sz="1600" b="0" dirty="0"/>
                        <a:t>Jörgen Olofsson</a:t>
                      </a:r>
                    </a:p>
                  </a:txBody>
                  <a:tcPr/>
                </a:tc>
                <a:tc>
                  <a:txBody>
                    <a:bodyPr/>
                    <a:lstStyle/>
                    <a:p>
                      <a:endParaRPr lang="sv-SE" sz="1600" b="0"/>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1794182787"/>
                  </a:ext>
                </a:extLst>
              </a:tr>
              <a:tr h="370840">
                <a:tc>
                  <a:txBody>
                    <a:bodyPr/>
                    <a:lstStyle/>
                    <a:p>
                      <a:r>
                        <a:rPr lang="sv-SE" sz="1600" b="0" dirty="0"/>
                        <a:t>Adjungerade verksamhetsledare</a:t>
                      </a:r>
                    </a:p>
                  </a:txBody>
                  <a:tcPr/>
                </a:tc>
                <a:tc>
                  <a:txBody>
                    <a:bodyPr/>
                    <a:lstStyle/>
                    <a:p>
                      <a:r>
                        <a:rPr lang="sv-SE" sz="1600" b="0" dirty="0"/>
                        <a:t>Niklas Hansson</a:t>
                      </a:r>
                    </a:p>
                  </a:txBody>
                  <a:tcPr/>
                </a:tc>
                <a:tc>
                  <a:txBody>
                    <a:bodyPr/>
                    <a:lstStyle/>
                    <a:p>
                      <a:r>
                        <a:rPr lang="sv-SE" sz="1600" b="0" dirty="0"/>
                        <a:t>Länsstyrelsen Skåne</a:t>
                      </a:r>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2771904755"/>
                  </a:ext>
                </a:extLst>
              </a:tr>
              <a:tr h="370840">
                <a:tc>
                  <a:txBody>
                    <a:bodyPr/>
                    <a:lstStyle/>
                    <a:p>
                      <a:endParaRPr lang="sv-SE" sz="1600" b="0" dirty="0"/>
                    </a:p>
                  </a:txBody>
                  <a:tcPr/>
                </a:tc>
                <a:tc>
                  <a:txBody>
                    <a:bodyPr/>
                    <a:lstStyle/>
                    <a:p>
                      <a:r>
                        <a:rPr lang="sv-SE" sz="1600" b="0" dirty="0"/>
                        <a:t>Elin Ulander</a:t>
                      </a:r>
                    </a:p>
                  </a:txBody>
                  <a:tcPr/>
                </a:tc>
                <a:tc>
                  <a:txBody>
                    <a:bodyPr/>
                    <a:lstStyle/>
                    <a:p>
                      <a:r>
                        <a:rPr lang="sv-SE" sz="1600" b="0" dirty="0"/>
                        <a:t>Skånes Kommuner</a:t>
                      </a:r>
                    </a:p>
                  </a:txBody>
                  <a:tcPr/>
                </a:tc>
                <a:tc>
                  <a:txBody>
                    <a:bodyPr/>
                    <a:lstStyle/>
                    <a:p>
                      <a:endParaRPr lang="sv-SE" sz="1600" b="0" dirty="0"/>
                    </a:p>
                  </a:txBody>
                  <a:tcPr/>
                </a:tc>
                <a:tc>
                  <a:txBody>
                    <a:bodyPr/>
                    <a:lstStyle/>
                    <a:p>
                      <a:endParaRPr lang="sv-SE" sz="1600" b="0" dirty="0">
                        <a:solidFill>
                          <a:schemeClr val="accent6"/>
                        </a:solidFill>
                      </a:endParaRPr>
                    </a:p>
                  </a:txBody>
                  <a:tcPr/>
                </a:tc>
                <a:tc>
                  <a:txBody>
                    <a:bodyPr/>
                    <a:lstStyle/>
                    <a:p>
                      <a:endParaRPr lang="sv-SE" sz="1600" b="0" dirty="0">
                        <a:solidFill>
                          <a:schemeClr val="accent6"/>
                        </a:solidFill>
                      </a:endParaRPr>
                    </a:p>
                  </a:txBody>
                  <a:tcPr/>
                </a:tc>
                <a:extLst>
                  <a:ext uri="{0D108BD9-81ED-4DB2-BD59-A6C34878D82A}">
                    <a16:rowId xmlns:a16="http://schemas.microsoft.com/office/drawing/2014/main" val="1400478559"/>
                  </a:ext>
                </a:extLst>
              </a:tr>
            </a:tbl>
          </a:graphicData>
        </a:graphic>
      </p:graphicFrame>
    </p:spTree>
    <p:extLst>
      <p:ext uri="{BB962C8B-B14F-4D97-AF65-F5344CB8AC3E}">
        <p14:creationId xmlns:p14="http://schemas.microsoft.com/office/powerpoint/2010/main" val="421497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122245" y="349513"/>
            <a:ext cx="9947510" cy="1069244"/>
          </a:xfrm>
        </p:spPr>
        <p:txBody>
          <a:bodyPr>
            <a:noAutofit/>
          </a:bodyPr>
          <a:lstStyle/>
          <a:p>
            <a:br>
              <a:rPr lang="sv-SE" sz="4400" dirty="0"/>
            </a:br>
            <a:br>
              <a:rPr lang="sv-SE" sz="4400" dirty="0"/>
            </a:br>
            <a:br>
              <a:rPr lang="sv-SE" sz="4400" dirty="0"/>
            </a:br>
            <a:br>
              <a:rPr lang="sv-SE" sz="4400" b="1" i="0" dirty="0">
                <a:solidFill>
                  <a:srgbClr val="333333"/>
                </a:solidFill>
                <a:effectLst/>
                <a:latin typeface="Open Sans" panose="020B0606030504020204" pitchFamily="34" charset="0"/>
              </a:rPr>
            </a:br>
            <a:r>
              <a:rPr lang="sv-SE" sz="4400" dirty="0"/>
              <a:t>Kommunernas principer för nominering till beredningsgrupp och styrgrupp (2015)</a:t>
            </a:r>
          </a:p>
        </p:txBody>
      </p:sp>
      <p:sp>
        <p:nvSpPr>
          <p:cNvPr id="3" name="Underrubrik 2">
            <a:extLst>
              <a:ext uri="{FF2B5EF4-FFF2-40B4-BE49-F238E27FC236}">
                <a16:creationId xmlns:a16="http://schemas.microsoft.com/office/drawing/2014/main" id="{8C438F51-E103-47D1-9B18-8FBE2A0E95AB}"/>
              </a:ext>
            </a:extLst>
          </p:cNvPr>
          <p:cNvSpPr>
            <a:spLocks noGrp="1"/>
          </p:cNvSpPr>
          <p:nvPr>
            <p:ph type="subTitle" idx="1"/>
          </p:nvPr>
        </p:nvSpPr>
        <p:spPr>
          <a:xfrm>
            <a:off x="625486" y="1472081"/>
            <a:ext cx="10751020" cy="4983083"/>
          </a:xfrm>
        </p:spPr>
        <p:txBody>
          <a:bodyPr>
            <a:normAutofit/>
          </a:bodyPr>
          <a:lstStyle/>
          <a:p>
            <a:pPr marL="342900" indent="-342900" algn="l" fontAlgn="base">
              <a:buFont typeface="Arial" panose="020B0604020202020204" pitchFamily="34" charset="0"/>
              <a:buChar char="•"/>
            </a:pPr>
            <a:r>
              <a:rPr lang="sv-SE" sz="1800" b="1" i="0" dirty="0">
                <a:solidFill>
                  <a:srgbClr val="333333"/>
                </a:solidFill>
                <a:effectLst/>
              </a:rPr>
              <a:t>Varierande kommunstorlek och organisationsstruktur</a:t>
            </a:r>
            <a:endParaRPr lang="sv-SE" sz="1800" b="0" i="0" dirty="0">
              <a:solidFill>
                <a:srgbClr val="333333"/>
              </a:solidFill>
              <a:effectLst/>
            </a:endParaRPr>
          </a:p>
          <a:p>
            <a:pPr algn="l" fontAlgn="base"/>
            <a:r>
              <a:rPr lang="sv-SE" sz="1800" b="0" i="0" dirty="0">
                <a:solidFill>
                  <a:srgbClr val="333333"/>
                </a:solidFill>
                <a:effectLst/>
              </a:rPr>
              <a:t>	-en blandning av olika organisationsformer på förvaltnings – och </a:t>
            </a:r>
            <a:r>
              <a:rPr lang="sv-SE" sz="1800" b="0" i="0" dirty="0" err="1">
                <a:solidFill>
                  <a:srgbClr val="333333"/>
                </a:solidFill>
                <a:effectLst/>
              </a:rPr>
              <a:t>nämndsnivå</a:t>
            </a:r>
            <a:r>
              <a:rPr lang="sv-SE" sz="1800" b="0" i="0" dirty="0">
                <a:solidFill>
                  <a:srgbClr val="333333"/>
                </a:solidFill>
                <a:effectLst/>
              </a:rPr>
              <a:t> såsom miljö- och 	hälsoskyddskontor, miljöförbund, miljö- och samhällsbyggnadskontor</a:t>
            </a:r>
          </a:p>
          <a:p>
            <a:pPr algn="l" fontAlgn="base"/>
            <a:r>
              <a:rPr lang="sv-SE" sz="1800" b="0" i="0" dirty="0">
                <a:solidFill>
                  <a:srgbClr val="333333"/>
                </a:solidFill>
                <a:effectLst/>
              </a:rPr>
              <a:t>	-en blandning av stora-, medelstora och små kommuner</a:t>
            </a:r>
          </a:p>
          <a:p>
            <a:pPr marL="342900" indent="-342900" algn="l" fontAlgn="base">
              <a:buFont typeface="Arial" panose="020B0604020202020204" pitchFamily="34" charset="0"/>
              <a:buChar char="•"/>
            </a:pPr>
            <a:r>
              <a:rPr lang="sv-SE" sz="1800" b="1" i="0" dirty="0">
                <a:solidFill>
                  <a:srgbClr val="333333"/>
                </a:solidFill>
                <a:effectLst/>
              </a:rPr>
              <a:t>Geografisk spridning i länet</a:t>
            </a:r>
            <a:endParaRPr lang="sv-SE" sz="1800" b="0" i="0" dirty="0">
              <a:solidFill>
                <a:srgbClr val="333333"/>
              </a:solidFill>
              <a:effectLst/>
            </a:endParaRPr>
          </a:p>
          <a:p>
            <a:pPr marL="342900" indent="-342900" algn="l" fontAlgn="base">
              <a:buFont typeface="Arial" panose="020B0604020202020204" pitchFamily="34" charset="0"/>
              <a:buChar char="•"/>
            </a:pPr>
            <a:r>
              <a:rPr lang="sv-SE" sz="1800" b="1" i="0" dirty="0">
                <a:solidFill>
                  <a:srgbClr val="333333"/>
                </a:solidFill>
                <a:effectLst/>
              </a:rPr>
              <a:t>Jämn könsfördelning</a:t>
            </a:r>
            <a:endParaRPr lang="sv-SE" sz="1800" b="0" i="0" dirty="0">
              <a:solidFill>
                <a:srgbClr val="333333"/>
              </a:solidFill>
              <a:effectLst/>
            </a:endParaRPr>
          </a:p>
          <a:p>
            <a:pPr marL="342900" indent="-342900" algn="l" fontAlgn="base">
              <a:buFont typeface="Arial" panose="020B0604020202020204" pitchFamily="34" charset="0"/>
              <a:buChar char="•"/>
            </a:pPr>
            <a:r>
              <a:rPr lang="sv-SE" sz="1800" b="1" i="0" dirty="0">
                <a:solidFill>
                  <a:srgbClr val="333333"/>
                </a:solidFill>
                <a:effectLst/>
              </a:rPr>
              <a:t>Rotation</a:t>
            </a:r>
            <a:endParaRPr lang="sv-SE" sz="1800" dirty="0">
              <a:solidFill>
                <a:srgbClr val="333333"/>
              </a:solidFill>
            </a:endParaRPr>
          </a:p>
          <a:p>
            <a:pPr algn="l" fontAlgn="base"/>
            <a:r>
              <a:rPr lang="sv-SE" sz="1800" b="0" i="0" dirty="0">
                <a:solidFill>
                  <a:srgbClr val="333333"/>
                </a:solidFill>
                <a:effectLst/>
              </a:rPr>
              <a:t>	-genom rotation av representationen fås en delaktighet i hela länet.</a:t>
            </a:r>
          </a:p>
          <a:p>
            <a:pPr algn="l" fontAlgn="base"/>
            <a:endParaRPr lang="sv-SE" sz="1800" b="0" i="0" dirty="0">
              <a:solidFill>
                <a:srgbClr val="333333"/>
              </a:solidFill>
              <a:effectLst/>
            </a:endParaRPr>
          </a:p>
          <a:p>
            <a:pPr algn="l" fontAlgn="base"/>
            <a:r>
              <a:rPr lang="sv-SE" sz="1800" b="0" i="0" dirty="0">
                <a:solidFill>
                  <a:srgbClr val="333333"/>
                </a:solidFill>
                <a:effectLst/>
              </a:rPr>
              <a:t>Val ska göras av person, inte kommun, förutom Malmö som har en fast plats i styrgrupp respektive beredningsgrupp. Representanterna väljs av kommunernas miljöchefer eller motsvarande, förutom Malmö som väljer sina egna representanter. Representanterna väljs för fyra år, med överlappning.</a:t>
            </a:r>
            <a:br>
              <a:rPr lang="sv-SE" sz="1800" b="0" i="0" dirty="0">
                <a:solidFill>
                  <a:srgbClr val="333333"/>
                </a:solidFill>
                <a:effectLst/>
              </a:rPr>
            </a:br>
            <a:r>
              <a:rPr lang="sv-SE" sz="1800" b="0" i="0" dirty="0">
                <a:solidFill>
                  <a:srgbClr val="333333"/>
                </a:solidFill>
                <a:effectLst/>
              </a:rPr>
              <a:t>Den som väljs till styrgruppen ska vara miljöchef eller motsvarande.</a:t>
            </a:r>
          </a:p>
          <a:p>
            <a:pPr algn="l"/>
            <a:endParaRPr lang="sv-SE" sz="1800" dirty="0"/>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1418" y="5586452"/>
            <a:ext cx="2304415" cy="975360"/>
          </a:xfrm>
          <a:prstGeom prst="rect">
            <a:avLst/>
          </a:prstGeom>
          <a:noFill/>
        </p:spPr>
      </p:pic>
    </p:spTree>
    <p:extLst>
      <p:ext uri="{BB962C8B-B14F-4D97-AF65-F5344CB8AC3E}">
        <p14:creationId xmlns:p14="http://schemas.microsoft.com/office/powerpoint/2010/main" val="369022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428997" y="189540"/>
            <a:ext cx="9144000" cy="1069244"/>
          </a:xfrm>
        </p:spPr>
        <p:txBody>
          <a:bodyPr/>
          <a:lstStyle/>
          <a:p>
            <a:r>
              <a:rPr lang="sv-SE" dirty="0"/>
              <a:t>Beredningsgrupp</a:t>
            </a:r>
          </a:p>
        </p:txBody>
      </p:sp>
      <p:sp>
        <p:nvSpPr>
          <p:cNvPr id="3" name="Underrubrik 2">
            <a:extLst>
              <a:ext uri="{FF2B5EF4-FFF2-40B4-BE49-F238E27FC236}">
                <a16:creationId xmlns:a16="http://schemas.microsoft.com/office/drawing/2014/main" id="{8C438F51-E103-47D1-9B18-8FBE2A0E95AB}"/>
              </a:ext>
            </a:extLst>
          </p:cNvPr>
          <p:cNvSpPr>
            <a:spLocks noGrp="1"/>
          </p:cNvSpPr>
          <p:nvPr>
            <p:ph type="subTitle" idx="1"/>
          </p:nvPr>
        </p:nvSpPr>
        <p:spPr>
          <a:xfrm>
            <a:off x="575861" y="1258785"/>
            <a:ext cx="10751020" cy="4750130"/>
          </a:xfrm>
        </p:spPr>
        <p:txBody>
          <a:bodyPr>
            <a:normAutofit/>
          </a:bodyPr>
          <a:lstStyle/>
          <a:p>
            <a:pPr algn="l" fontAlgn="base"/>
            <a:r>
              <a:rPr lang="sv-SE" sz="1800" dirty="0"/>
              <a:t>Beredningsgruppen ska bestå av ledamöter från kommunerna (sex personer varav Malmö har en fast plats), Länsstyrelsen Skåne (två personer) samt verksamhetsledarna för Miljösamverkan Skåne. Representanterna utses av respektive organisation. Gruppen ses två till tre gånger per termin.</a:t>
            </a:r>
          </a:p>
          <a:p>
            <a:pPr algn="l" fontAlgn="base"/>
            <a:r>
              <a:rPr lang="sv-SE" sz="1800" b="1" dirty="0"/>
              <a:t>Kompetens inom gruppen:</a:t>
            </a:r>
          </a:p>
          <a:p>
            <a:pPr algn="l" fontAlgn="base"/>
            <a:r>
              <a:rPr lang="sv-SE" sz="1800" dirty="0"/>
              <a:t>I gruppen ska finnas kompetens inom området för miljöfarlig verksamhet och hälsoskydd, livsmedelskontroll samt miljöstrategiskt arbete.</a:t>
            </a:r>
          </a:p>
          <a:p>
            <a:pPr algn="l" fontAlgn="base"/>
            <a:r>
              <a:rPr lang="sv-SE" sz="1800" b="1" dirty="0"/>
              <a:t>Arbetsuppgifter:</a:t>
            </a:r>
          </a:p>
          <a:p>
            <a:pPr algn="l" fontAlgn="base">
              <a:buFont typeface="Arial" panose="020B0604020202020204" pitchFamily="34" charset="0"/>
              <a:buChar char="•"/>
            </a:pPr>
            <a:r>
              <a:rPr lang="sv-SE" sz="1800" dirty="0"/>
              <a:t>Projektägare</a:t>
            </a:r>
          </a:p>
          <a:p>
            <a:pPr algn="l" fontAlgn="base">
              <a:buFont typeface="Arial" panose="020B0604020202020204" pitchFamily="34" charset="0"/>
              <a:buChar char="•"/>
            </a:pPr>
            <a:r>
              <a:rPr lang="sv-SE" sz="1800" dirty="0"/>
              <a:t>Föreslår och avgränsar projekt och andra aktiviteter för beslut i styrgruppen</a:t>
            </a:r>
          </a:p>
          <a:p>
            <a:pPr algn="l" fontAlgn="base">
              <a:buFont typeface="Arial" panose="020B0604020202020204" pitchFamily="34" charset="0"/>
              <a:buChar char="•"/>
            </a:pPr>
            <a:r>
              <a:rPr lang="sv-SE" sz="1800" dirty="0"/>
              <a:t>Bemannar projekt</a:t>
            </a:r>
          </a:p>
          <a:p>
            <a:pPr algn="l" fontAlgn="base">
              <a:buFont typeface="Arial" panose="020B0604020202020204" pitchFamily="34" charset="0"/>
              <a:buChar char="•"/>
            </a:pPr>
            <a:r>
              <a:rPr lang="sv-SE" sz="1800" dirty="0"/>
              <a:t>Uppdaterar tidigare projekt</a:t>
            </a:r>
          </a:p>
          <a:p>
            <a:pPr algn="l" fontAlgn="base">
              <a:buFont typeface="Arial" panose="020B0604020202020204" pitchFamily="34" charset="0"/>
              <a:buChar char="•"/>
            </a:pPr>
            <a:r>
              <a:rPr lang="sv-SE" sz="1800" dirty="0"/>
              <a:t>Bereder workshop inför uppstart av MSS verksamhetsprocess</a:t>
            </a:r>
          </a:p>
          <a:p>
            <a:pPr algn="l"/>
            <a:endParaRPr lang="sv-SE" sz="2000" dirty="0"/>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9" y="5266508"/>
            <a:ext cx="2304415" cy="975360"/>
          </a:xfrm>
          <a:prstGeom prst="rect">
            <a:avLst/>
          </a:prstGeom>
          <a:noFill/>
        </p:spPr>
      </p:pic>
    </p:spTree>
    <p:extLst>
      <p:ext uri="{BB962C8B-B14F-4D97-AF65-F5344CB8AC3E}">
        <p14:creationId xmlns:p14="http://schemas.microsoft.com/office/powerpoint/2010/main" val="87829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428997" y="189540"/>
            <a:ext cx="9144000" cy="1069244"/>
          </a:xfrm>
        </p:spPr>
        <p:txBody>
          <a:bodyPr>
            <a:normAutofit fontScale="90000"/>
          </a:bodyPr>
          <a:lstStyle/>
          <a:p>
            <a:br>
              <a:rPr lang="sv-SE" dirty="0"/>
            </a:br>
            <a:r>
              <a:rPr lang="sv-SE" dirty="0"/>
              <a:t>Styrgrupp</a:t>
            </a:r>
          </a:p>
        </p:txBody>
      </p:sp>
      <p:sp>
        <p:nvSpPr>
          <p:cNvPr id="3" name="Underrubrik 2">
            <a:extLst>
              <a:ext uri="{FF2B5EF4-FFF2-40B4-BE49-F238E27FC236}">
                <a16:creationId xmlns:a16="http://schemas.microsoft.com/office/drawing/2014/main" id="{8C438F51-E103-47D1-9B18-8FBE2A0E95AB}"/>
              </a:ext>
            </a:extLst>
          </p:cNvPr>
          <p:cNvSpPr>
            <a:spLocks noGrp="1"/>
          </p:cNvSpPr>
          <p:nvPr>
            <p:ph type="subTitle" idx="1"/>
          </p:nvPr>
        </p:nvSpPr>
        <p:spPr>
          <a:xfrm>
            <a:off x="575861" y="1258785"/>
            <a:ext cx="10751020" cy="5203892"/>
          </a:xfrm>
        </p:spPr>
        <p:txBody>
          <a:bodyPr>
            <a:noAutofit/>
          </a:bodyPr>
          <a:lstStyle/>
          <a:p>
            <a:pPr algn="l" fontAlgn="base"/>
            <a:r>
              <a:rPr lang="sv-SE" sz="1800" dirty="0"/>
              <a:t>Styrgruppen ska bestå av ledamöter från kommunerna (fyra personer, varav Malmö har en fast plats), Länsstyrelsen Skåne (3 personer) samt Arbets- och miljömedicin Syd (en person). Respektive organisation utser sina deltagare. Gruppen träffas två gånger per termin, eller vid behov.</a:t>
            </a:r>
          </a:p>
          <a:p>
            <a:pPr algn="l" fontAlgn="base"/>
            <a:r>
              <a:rPr lang="sv-SE" sz="1800" b="1" dirty="0"/>
              <a:t>Kompetens inom gruppen:</a:t>
            </a:r>
          </a:p>
          <a:p>
            <a:pPr algn="l" fontAlgn="base"/>
            <a:r>
              <a:rPr lang="sv-SE" sz="1800" dirty="0"/>
              <a:t>Inom gruppen ska finnas kompetens inom området för tillsyn av miljöfarlig verksamhet och hälsoskydd, livsmedelskontroll samt miljöstrategiskt arbete. Arbets- och miljömedicin Syd bidrar med kompetens vad gäller miljörelaterad ohälsa. Till gruppen adjungeras verksamhetsledarna för Miljösamverkan Skåne.</a:t>
            </a:r>
          </a:p>
          <a:p>
            <a:pPr algn="l" fontAlgn="base"/>
            <a:r>
              <a:rPr lang="sv-SE" sz="1800" b="1" dirty="0"/>
              <a:t>Arbetsuppgifter:</a:t>
            </a:r>
          </a:p>
          <a:p>
            <a:pPr algn="l" fontAlgn="base">
              <a:buFont typeface="Arial" panose="020B0604020202020204" pitchFamily="34" charset="0"/>
              <a:buChar char="•"/>
            </a:pPr>
            <a:r>
              <a:rPr lang="sv-SE" sz="1800" dirty="0"/>
              <a:t>Projektbeställare</a:t>
            </a:r>
          </a:p>
          <a:p>
            <a:pPr algn="l" fontAlgn="base">
              <a:buFont typeface="Arial" panose="020B0604020202020204" pitchFamily="34" charset="0"/>
              <a:buChar char="•"/>
            </a:pPr>
            <a:r>
              <a:rPr lang="sv-SE" sz="1800" dirty="0"/>
              <a:t>Besluta om ekonomi</a:t>
            </a:r>
          </a:p>
          <a:p>
            <a:pPr algn="l" fontAlgn="base">
              <a:buFont typeface="Arial" panose="020B0604020202020204" pitchFamily="34" charset="0"/>
              <a:buChar char="•"/>
            </a:pPr>
            <a:r>
              <a:rPr lang="sv-SE" sz="1800" dirty="0"/>
              <a:t>Besluta om inriktning av verksamhetsplanen</a:t>
            </a:r>
          </a:p>
          <a:p>
            <a:pPr algn="l" fontAlgn="base">
              <a:buFont typeface="Arial" panose="020B0604020202020204" pitchFamily="34" charset="0"/>
              <a:buChar char="•"/>
            </a:pPr>
            <a:r>
              <a:rPr lang="sv-SE" sz="1800" dirty="0"/>
              <a:t>Fastställa verksamhetsplanen</a:t>
            </a:r>
          </a:p>
          <a:p>
            <a:pPr algn="l" fontAlgn="base">
              <a:buFont typeface="Arial" panose="020B0604020202020204" pitchFamily="34" charset="0"/>
              <a:buChar char="•"/>
            </a:pPr>
            <a:r>
              <a:rPr lang="sv-SE" sz="1800" dirty="0"/>
              <a:t>Besluta om utveckling, utvärdering etc.</a:t>
            </a:r>
          </a:p>
          <a:p>
            <a:pPr algn="l" fontAlgn="base">
              <a:buFont typeface="Arial" panose="020B0604020202020204" pitchFamily="34" charset="0"/>
              <a:buChar char="•"/>
            </a:pPr>
            <a:r>
              <a:rPr lang="sv-SE" sz="1800" dirty="0"/>
              <a:t>Besluta om att ett projekt är avslutat</a:t>
            </a:r>
          </a:p>
          <a:p>
            <a:pPr algn="l" fontAlgn="base">
              <a:buFont typeface="Arial" panose="020B0604020202020204" pitchFamily="34" charset="0"/>
              <a:buChar char="•"/>
            </a:pPr>
            <a:r>
              <a:rPr lang="sv-SE" sz="1800" dirty="0"/>
              <a:t>Styrgruppen kan fatta beslut per capsulam</a:t>
            </a:r>
          </a:p>
          <a:p>
            <a:pPr algn="l"/>
            <a:endParaRPr lang="sv-SE" sz="1800" dirty="0"/>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0789" y="5266508"/>
            <a:ext cx="2304415" cy="975360"/>
          </a:xfrm>
          <a:prstGeom prst="rect">
            <a:avLst/>
          </a:prstGeom>
          <a:noFill/>
        </p:spPr>
      </p:pic>
    </p:spTree>
    <p:extLst>
      <p:ext uri="{BB962C8B-B14F-4D97-AF65-F5344CB8AC3E}">
        <p14:creationId xmlns:p14="http://schemas.microsoft.com/office/powerpoint/2010/main" val="22543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47EFE-F2AE-4AF8-A0BD-3D5BDC7237E3}"/>
              </a:ext>
            </a:extLst>
          </p:cNvPr>
          <p:cNvSpPr>
            <a:spLocks noGrp="1"/>
          </p:cNvSpPr>
          <p:nvPr>
            <p:ph type="ctrTitle"/>
          </p:nvPr>
        </p:nvSpPr>
        <p:spPr>
          <a:xfrm>
            <a:off x="1428996" y="296189"/>
            <a:ext cx="9144000" cy="1069244"/>
          </a:xfrm>
        </p:spPr>
        <p:txBody>
          <a:bodyPr>
            <a:noAutofit/>
          </a:bodyPr>
          <a:lstStyle/>
          <a:p>
            <a:br>
              <a:rPr lang="sv-SE" sz="4400" dirty="0"/>
            </a:br>
            <a:br>
              <a:rPr lang="sv-SE" sz="4400" dirty="0"/>
            </a:br>
            <a:br>
              <a:rPr lang="sv-SE" sz="4400" dirty="0"/>
            </a:br>
            <a:br>
              <a:rPr lang="sv-SE" sz="4400" b="1" i="0" dirty="0">
                <a:solidFill>
                  <a:srgbClr val="333333"/>
                </a:solidFill>
                <a:effectLst/>
                <a:latin typeface="Open Sans" panose="020B0606030504020204" pitchFamily="34" charset="0"/>
              </a:rPr>
            </a:br>
            <a:r>
              <a:rPr lang="sv-SE" sz="4400" dirty="0">
                <a:solidFill>
                  <a:srgbClr val="333333"/>
                </a:solidFill>
                <a:latin typeface="Open Sans" panose="020B0606030504020204" pitchFamily="34" charset="0"/>
              </a:rPr>
              <a:t>Att fundera över vid miljöchefsträffen</a:t>
            </a:r>
            <a:r>
              <a:rPr lang="sv-SE" sz="4400" i="0" dirty="0">
                <a:solidFill>
                  <a:srgbClr val="333333"/>
                </a:solidFill>
                <a:effectLst/>
                <a:latin typeface="Open Sans" panose="020B0606030504020204" pitchFamily="34" charset="0"/>
              </a:rPr>
              <a:t>!</a:t>
            </a:r>
            <a:endParaRPr lang="sv-SE" sz="4400" dirty="0"/>
          </a:p>
        </p:txBody>
      </p:sp>
      <p:sp>
        <p:nvSpPr>
          <p:cNvPr id="3" name="Underrubrik 2">
            <a:extLst>
              <a:ext uri="{FF2B5EF4-FFF2-40B4-BE49-F238E27FC236}">
                <a16:creationId xmlns:a16="http://schemas.microsoft.com/office/drawing/2014/main" id="{8C438F51-E103-47D1-9B18-8FBE2A0E95AB}"/>
              </a:ext>
            </a:extLst>
          </p:cNvPr>
          <p:cNvSpPr>
            <a:spLocks noGrp="1"/>
          </p:cNvSpPr>
          <p:nvPr>
            <p:ph type="subTitle" idx="1"/>
          </p:nvPr>
        </p:nvSpPr>
        <p:spPr>
          <a:xfrm>
            <a:off x="625486" y="1472081"/>
            <a:ext cx="10751020" cy="4983083"/>
          </a:xfrm>
        </p:spPr>
        <p:txBody>
          <a:bodyPr>
            <a:normAutofit/>
          </a:bodyPr>
          <a:lstStyle/>
          <a:p>
            <a:pPr algn="l"/>
            <a:r>
              <a:rPr lang="sv-SE" sz="4000" dirty="0"/>
              <a:t>Organisation?</a:t>
            </a:r>
          </a:p>
          <a:p>
            <a:pPr algn="l"/>
            <a:r>
              <a:rPr lang="sv-SE" sz="4000" dirty="0"/>
              <a:t>Beredningsgrupp och styrgrupp?</a:t>
            </a:r>
          </a:p>
          <a:p>
            <a:pPr algn="l"/>
            <a:r>
              <a:rPr lang="sv-SE" sz="4000" dirty="0"/>
              <a:t>Roterande ordförandeskap – vad innebär det egentligen?</a:t>
            </a:r>
          </a:p>
          <a:p>
            <a:pPr algn="l"/>
            <a:r>
              <a:rPr lang="sv-SE" sz="4000" dirty="0"/>
              <a:t>Valberedning?</a:t>
            </a:r>
          </a:p>
          <a:p>
            <a:pPr algn="l"/>
            <a:endParaRPr lang="sv-SE" sz="4000" dirty="0"/>
          </a:p>
          <a:p>
            <a:pPr algn="l"/>
            <a:endParaRPr lang="sv-SE" sz="4000" dirty="0"/>
          </a:p>
        </p:txBody>
      </p:sp>
      <p:pic>
        <p:nvPicPr>
          <p:cNvPr id="15" name="Bildobjekt 14">
            <a:extLst>
              <a:ext uri="{FF2B5EF4-FFF2-40B4-BE49-F238E27FC236}">
                <a16:creationId xmlns:a16="http://schemas.microsoft.com/office/drawing/2014/main" id="{AC6563F5-A127-4FA8-A130-18A4BC91A1ED}"/>
              </a:ext>
            </a:extLst>
          </p:cNvPr>
          <p:cNvPicPr>
            <a:picLocks noChangeAspect="1"/>
          </p:cNvPicPr>
          <p:nvPr/>
        </p:nvPicPr>
        <p:blipFill>
          <a:blip r:embed="rId3" cstate="print"/>
          <a:stretch>
            <a:fillRect/>
          </a:stretch>
        </p:blipFill>
        <p:spPr>
          <a:xfrm>
            <a:off x="0" y="6668460"/>
            <a:ext cx="12205250" cy="421232"/>
          </a:xfrm>
          <a:prstGeom prst="rect">
            <a:avLst/>
          </a:prstGeom>
        </p:spPr>
      </p:pic>
      <p:pic>
        <p:nvPicPr>
          <p:cNvPr id="6" name="Bildobjekt 5">
            <a:extLst>
              <a:ext uri="{FF2B5EF4-FFF2-40B4-BE49-F238E27FC236}">
                <a16:creationId xmlns:a16="http://schemas.microsoft.com/office/drawing/2014/main" id="{5D40FA61-F1D7-4EAF-A3D4-1D883AA2F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1418" y="5586452"/>
            <a:ext cx="2304415" cy="975360"/>
          </a:xfrm>
          <a:prstGeom prst="rect">
            <a:avLst/>
          </a:prstGeom>
          <a:noFill/>
        </p:spPr>
      </p:pic>
    </p:spTree>
    <p:extLst>
      <p:ext uri="{BB962C8B-B14F-4D97-AF65-F5344CB8AC3E}">
        <p14:creationId xmlns:p14="http://schemas.microsoft.com/office/powerpoint/2010/main" val="24170344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637</Words>
  <Application>Microsoft Office PowerPoint</Application>
  <PresentationFormat>Bredbild</PresentationFormat>
  <Paragraphs>122</Paragraphs>
  <Slides>10</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Calibri Light</vt:lpstr>
      <vt:lpstr>Garamond</vt:lpstr>
      <vt:lpstr>Open Sans</vt:lpstr>
      <vt:lpstr>Office-tema</vt:lpstr>
      <vt:lpstr>PowerPoint-presentation</vt:lpstr>
      <vt:lpstr> Kommunernas förslag på organisation inom Miljösamverkan Skåne miljöchefskonferens 29-09-2023</vt:lpstr>
      <vt:lpstr> Kommunernas förslag på organisation inom Miljösamverkan Skåne miljöchefskonferens 2023</vt:lpstr>
      <vt:lpstr> Beredningsgrupp 2023</vt:lpstr>
      <vt:lpstr> Styrgrupp 2023</vt:lpstr>
      <vt:lpstr>    Kommunernas principer för nominering till beredningsgrupp och styrgrupp (2015)</vt:lpstr>
      <vt:lpstr>Beredningsgrupp</vt:lpstr>
      <vt:lpstr> Styrgrupp</vt:lpstr>
      <vt:lpstr>    Att fundera över vid miljöchefsträffen!</vt:lpstr>
      <vt:lpstr>    Hur går vi vidare om vi vill ändra något i organisationen?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Elin Ulander</dc:creator>
  <cp:lastModifiedBy>Elin Ulander</cp:lastModifiedBy>
  <cp:revision>6</cp:revision>
  <dcterms:created xsi:type="dcterms:W3CDTF">2021-08-19T07:25:20Z</dcterms:created>
  <dcterms:modified xsi:type="dcterms:W3CDTF">2023-11-16T12:03:10Z</dcterms:modified>
</cp:coreProperties>
</file>