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D72029-E8B7-4174-84CE-4D133F5B79B1}" v="16" dt="2022-11-10T13:11:50.185"/>
    <p1510:client id="{B4EC6CAA-7C73-4A0F-A40C-F996CAE54FA5}" v="6" dt="2022-11-10T13:17:51.7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2023-02-28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442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2023-02-28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371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2023-02-28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64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2023-02-28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272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2023-02-28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672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2023-02-28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2360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2023-02-28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7650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2023-02-28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6609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2023-02-28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1076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2023-02-28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896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2023-02-28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145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0A13A-DB3F-4AD5-B6AF-BDA0278A0A39}" type="datetimeFigureOut">
              <a:rPr lang="sv-SE" smtClean="0"/>
              <a:t>2023-02-28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  <p:sp>
        <p:nvSpPr>
          <p:cNvPr id="7" name="MSIPCMContentMarking" descr="{&quot;HashCode&quot;:-1827627761,&quot;Placement&quot;:&quot;Footer&quot;,&quot;Top&quot;:519.343,&quot;Left&quot;:0.0,&quot;SlideWidth&quot;:960,&quot;SlideHeight&quot;:540}">
            <a:extLst>
              <a:ext uri="{FF2B5EF4-FFF2-40B4-BE49-F238E27FC236}">
                <a16:creationId xmlns:a16="http://schemas.microsoft.com/office/drawing/2014/main" id="{EE838F5D-81FE-4B75-AE45-661D80E8050C}"/>
              </a:ext>
            </a:extLst>
          </p:cNvPr>
          <p:cNvSpPr txBox="1"/>
          <p:nvPr userDrawn="1"/>
        </p:nvSpPr>
        <p:spPr>
          <a:xfrm>
            <a:off x="0" y="6595656"/>
            <a:ext cx="2198391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sv-SE" sz="1000">
                <a:solidFill>
                  <a:srgbClr val="000000"/>
                </a:solidFill>
                <a:latin typeface="Calibri" panose="020F0502020204030204" pitchFamily="34" charset="0"/>
              </a:rPr>
              <a:t>Känslighet: Verksamhetsinformation</a:t>
            </a:r>
          </a:p>
        </p:txBody>
      </p:sp>
    </p:spTree>
    <p:extLst>
      <p:ext uri="{BB962C8B-B14F-4D97-AF65-F5344CB8AC3E}">
        <p14:creationId xmlns:p14="http://schemas.microsoft.com/office/powerpoint/2010/main" val="370728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0B062479-FE65-46EE-8BDA-4583167DA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691" y="84682"/>
            <a:ext cx="10515600" cy="397526"/>
          </a:xfrm>
        </p:spPr>
        <p:txBody>
          <a:bodyPr>
            <a:noAutofit/>
          </a:bodyPr>
          <a:lstStyle/>
          <a:p>
            <a:pPr algn="ctr"/>
            <a:r>
              <a:rPr lang="sv-SE" sz="2200" b="1" dirty="0">
                <a:solidFill>
                  <a:srgbClr val="000000"/>
                </a:solidFill>
                <a:cs typeface="Calibri Light"/>
              </a:rPr>
              <a:t>Flödesschema för sanering av kvicksilverbelastade avloppsrör vid tandvårdskliniker</a:t>
            </a:r>
          </a:p>
        </p:txBody>
      </p:sp>
      <p:sp>
        <p:nvSpPr>
          <p:cNvPr id="5" name="Rektangel: rundade hörn 4">
            <a:extLst>
              <a:ext uri="{FF2B5EF4-FFF2-40B4-BE49-F238E27FC236}">
                <a16:creationId xmlns:a16="http://schemas.microsoft.com/office/drawing/2014/main" id="{12BBD66E-0BD4-49C0-8E30-0AD1A2796E74}"/>
              </a:ext>
            </a:extLst>
          </p:cNvPr>
          <p:cNvSpPr/>
          <p:nvPr/>
        </p:nvSpPr>
        <p:spPr>
          <a:xfrm>
            <a:off x="2181314" y="483787"/>
            <a:ext cx="2031257" cy="3503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sv-SE" sz="1200" dirty="0">
              <a:cs typeface="Calibri"/>
            </a:endParaRPr>
          </a:p>
          <a:p>
            <a:pPr algn="ctr"/>
            <a:r>
              <a:rPr lang="sv-SE" sz="1200" b="1" dirty="0">
                <a:solidFill>
                  <a:schemeClr val="tx1"/>
                </a:solidFill>
                <a:cs typeface="Calibri"/>
              </a:rPr>
              <a:t>Anmälan inkommer</a:t>
            </a:r>
            <a:endParaRPr lang="sv-SE" b="1" dirty="0">
              <a:solidFill>
                <a:schemeClr val="tx1"/>
              </a:solidFill>
            </a:endParaRPr>
          </a:p>
          <a:p>
            <a:pPr algn="ctr"/>
            <a:endParaRPr lang="sv-SE" sz="1200" dirty="0">
              <a:ea typeface="Calibri" panose="020F0502020204030204"/>
              <a:cs typeface="Calibri"/>
            </a:endParaRPr>
          </a:p>
        </p:txBody>
      </p:sp>
      <p:sp>
        <p:nvSpPr>
          <p:cNvPr id="6" name="Pil: nedåt 5">
            <a:extLst>
              <a:ext uri="{FF2B5EF4-FFF2-40B4-BE49-F238E27FC236}">
                <a16:creationId xmlns:a16="http://schemas.microsoft.com/office/drawing/2014/main" id="{47A6E512-AC6C-4FD4-9386-9C3802A8F68D}"/>
              </a:ext>
            </a:extLst>
          </p:cNvPr>
          <p:cNvSpPr/>
          <p:nvPr/>
        </p:nvSpPr>
        <p:spPr>
          <a:xfrm>
            <a:off x="2895226" y="830619"/>
            <a:ext cx="484632" cy="1168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: rundade hörn 6">
            <a:extLst>
              <a:ext uri="{FF2B5EF4-FFF2-40B4-BE49-F238E27FC236}">
                <a16:creationId xmlns:a16="http://schemas.microsoft.com/office/drawing/2014/main" id="{13285270-DEAD-4388-B3AF-C77C35766ED0}"/>
              </a:ext>
            </a:extLst>
          </p:cNvPr>
          <p:cNvSpPr/>
          <p:nvPr/>
        </p:nvSpPr>
        <p:spPr>
          <a:xfrm>
            <a:off x="2180868" y="1003594"/>
            <a:ext cx="2011132" cy="14533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  <a:cs typeface="Calibri"/>
              </a:rPr>
              <a:t>Granskning av anmälan. </a:t>
            </a:r>
            <a:endParaRPr lang="sv-SE" b="1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sv-SE" sz="1200" b="1" dirty="0">
                <a:solidFill>
                  <a:schemeClr val="tx1"/>
                </a:solidFill>
                <a:cs typeface="Calibri"/>
              </a:rPr>
              <a:t>Ev. behov av komplettering.</a:t>
            </a:r>
            <a:endParaRPr lang="sv-SE" b="1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sv-SE" sz="1200" b="1" dirty="0">
                <a:solidFill>
                  <a:schemeClr val="tx1"/>
                </a:solidFill>
                <a:cs typeface="Calibri"/>
              </a:rPr>
              <a:t>Informationsbrev till VU.</a:t>
            </a:r>
          </a:p>
          <a:p>
            <a:pPr algn="ctr"/>
            <a:r>
              <a:rPr lang="sv-SE" sz="1200" b="1" dirty="0">
                <a:solidFill>
                  <a:schemeClr val="tx1"/>
                </a:solidFill>
                <a:ea typeface="Calibri"/>
                <a:cs typeface="Calibri"/>
              </a:rPr>
              <a:t>Ev. förelägga FÄG om redovisning av uppgifter.</a:t>
            </a:r>
          </a:p>
          <a:p>
            <a:pPr algn="ctr"/>
            <a:r>
              <a:rPr lang="sv-SE" sz="1200" b="1" dirty="0">
                <a:solidFill>
                  <a:schemeClr val="tx1"/>
                </a:solidFill>
                <a:ea typeface="Calibri"/>
                <a:cs typeface="Calibri"/>
              </a:rPr>
              <a:t>Remittera till VA, FÄG och LST för ev. yttrande</a:t>
            </a:r>
          </a:p>
        </p:txBody>
      </p:sp>
      <p:sp>
        <p:nvSpPr>
          <p:cNvPr id="8" name="Pil: nedåt 7">
            <a:extLst>
              <a:ext uri="{FF2B5EF4-FFF2-40B4-BE49-F238E27FC236}">
                <a16:creationId xmlns:a16="http://schemas.microsoft.com/office/drawing/2014/main" id="{ADC44160-F493-4529-8FD6-6D9565720A32}"/>
              </a:ext>
            </a:extLst>
          </p:cNvPr>
          <p:cNvSpPr/>
          <p:nvPr/>
        </p:nvSpPr>
        <p:spPr>
          <a:xfrm>
            <a:off x="2938735" y="2447113"/>
            <a:ext cx="412746" cy="1319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944086E4-BADA-47CB-ACDA-1C5CDEB33AB8}"/>
              </a:ext>
            </a:extLst>
          </p:cNvPr>
          <p:cNvSpPr/>
          <p:nvPr/>
        </p:nvSpPr>
        <p:spPr>
          <a:xfrm>
            <a:off x="2176288" y="3309827"/>
            <a:ext cx="2026046" cy="3278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  <a:cs typeface="Calibri"/>
              </a:rPr>
              <a:t>Ev. tillsynsbesök</a:t>
            </a:r>
            <a:endParaRPr lang="sv-SE" sz="1200" b="1" dirty="0">
              <a:solidFill>
                <a:schemeClr val="tx1"/>
              </a:solidFill>
            </a:endParaRPr>
          </a:p>
        </p:txBody>
      </p:sp>
      <p:sp>
        <p:nvSpPr>
          <p:cNvPr id="14" name="Pil: nedåt 13">
            <a:extLst>
              <a:ext uri="{FF2B5EF4-FFF2-40B4-BE49-F238E27FC236}">
                <a16:creationId xmlns:a16="http://schemas.microsoft.com/office/drawing/2014/main" id="{610E62E8-3946-482C-8A98-F1E669D1586D}"/>
              </a:ext>
            </a:extLst>
          </p:cNvPr>
          <p:cNvSpPr/>
          <p:nvPr/>
        </p:nvSpPr>
        <p:spPr>
          <a:xfrm>
            <a:off x="2897230" y="3637427"/>
            <a:ext cx="484632" cy="1083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ktangel: rundade hörn 14">
            <a:extLst>
              <a:ext uri="{FF2B5EF4-FFF2-40B4-BE49-F238E27FC236}">
                <a16:creationId xmlns:a16="http://schemas.microsoft.com/office/drawing/2014/main" id="{8C6B2ECE-19D8-422E-8611-F746240522D7}"/>
              </a:ext>
            </a:extLst>
          </p:cNvPr>
          <p:cNvSpPr/>
          <p:nvPr/>
        </p:nvSpPr>
        <p:spPr>
          <a:xfrm>
            <a:off x="2167517" y="3773468"/>
            <a:ext cx="2019694" cy="7360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  <a:cs typeface="Calibri"/>
              </a:rPr>
              <a:t>Beslut om</a:t>
            </a:r>
          </a:p>
          <a:p>
            <a:pPr algn="ctr"/>
            <a:r>
              <a:rPr lang="sv-SE" sz="1200" b="1" dirty="0">
                <a:solidFill>
                  <a:schemeClr val="tx1"/>
                </a:solidFill>
                <a:cs typeface="Calibri"/>
              </a:rPr>
              <a:t> försiktighetsmått och</a:t>
            </a:r>
          </a:p>
          <a:p>
            <a:pPr algn="ctr"/>
            <a:r>
              <a:rPr lang="sv-SE" sz="1200" b="1" dirty="0">
                <a:solidFill>
                  <a:schemeClr val="tx1"/>
                </a:solidFill>
                <a:cs typeface="Calibri"/>
              </a:rPr>
              <a:t>      saneringsrapport.               Kopia till FÄG och VA</a:t>
            </a:r>
            <a:endParaRPr lang="sv-SE" b="1" dirty="0">
              <a:solidFill>
                <a:schemeClr val="tx1"/>
              </a:solidFill>
            </a:endParaRPr>
          </a:p>
        </p:txBody>
      </p:sp>
      <p:sp>
        <p:nvSpPr>
          <p:cNvPr id="16" name="Pil: höger 15">
            <a:extLst>
              <a:ext uri="{FF2B5EF4-FFF2-40B4-BE49-F238E27FC236}">
                <a16:creationId xmlns:a16="http://schemas.microsoft.com/office/drawing/2014/main" id="{C45D6CB0-2B0E-45D2-90E4-71769E1C4E50}"/>
              </a:ext>
            </a:extLst>
          </p:cNvPr>
          <p:cNvSpPr/>
          <p:nvPr/>
        </p:nvSpPr>
        <p:spPr>
          <a:xfrm>
            <a:off x="4212571" y="2553270"/>
            <a:ext cx="1039840" cy="430906"/>
          </a:xfrm>
          <a:prstGeom prst="rightArrow">
            <a:avLst/>
          </a:prstGeom>
          <a:solidFill>
            <a:srgbClr val="ED7D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sv-SE" sz="1100" b="1" dirty="0">
                <a:solidFill>
                  <a:schemeClr val="tx1"/>
                </a:solidFill>
                <a:cs typeface="Calibri"/>
              </a:rPr>
              <a:t> ej till KF</a:t>
            </a:r>
            <a:endParaRPr lang="sv-SE" sz="1000" b="1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7" name="Rektangel: rundade hörn 16">
            <a:extLst>
              <a:ext uri="{FF2B5EF4-FFF2-40B4-BE49-F238E27FC236}">
                <a16:creationId xmlns:a16="http://schemas.microsoft.com/office/drawing/2014/main" id="{F3D635AA-5AC8-43A5-929E-D688507DBEF7}"/>
              </a:ext>
            </a:extLst>
          </p:cNvPr>
          <p:cNvSpPr/>
          <p:nvPr/>
        </p:nvSpPr>
        <p:spPr>
          <a:xfrm>
            <a:off x="5272604" y="2375505"/>
            <a:ext cx="2052519" cy="721860"/>
          </a:xfrm>
          <a:prstGeom prst="roundRect">
            <a:avLst/>
          </a:prstGeom>
          <a:solidFill>
            <a:srgbClr val="ED7D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  <a:cs typeface="Calibri"/>
              </a:rPr>
              <a:t>Starta ett parallellt ärende, med beslut om krav på  undersökning fram till KF</a:t>
            </a:r>
            <a:endParaRPr lang="sv-SE" sz="1200" b="1" dirty="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18" name="Rektangel: rundade hörn 17">
            <a:extLst>
              <a:ext uri="{FF2B5EF4-FFF2-40B4-BE49-F238E27FC236}">
                <a16:creationId xmlns:a16="http://schemas.microsoft.com/office/drawing/2014/main" id="{DC85836C-AE4C-48CC-885F-45A8D5AC13E2}"/>
              </a:ext>
            </a:extLst>
          </p:cNvPr>
          <p:cNvSpPr/>
          <p:nvPr/>
        </p:nvSpPr>
        <p:spPr>
          <a:xfrm>
            <a:off x="5302352" y="3306401"/>
            <a:ext cx="2000598" cy="471014"/>
          </a:xfrm>
          <a:prstGeom prst="roundRect">
            <a:avLst/>
          </a:prstGeom>
          <a:solidFill>
            <a:srgbClr val="ED7D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  <a:cs typeface="Calibri"/>
              </a:rPr>
              <a:t>Ev. föreläggande om </a:t>
            </a:r>
            <a:r>
              <a:rPr lang="sv-SE" sz="1800" b="1" dirty="0">
                <a:solidFill>
                  <a:schemeClr val="tx1"/>
                </a:solidFill>
                <a:cs typeface="Calibri"/>
              </a:rPr>
              <a:t> </a:t>
            </a:r>
            <a:r>
              <a:rPr lang="sv-SE" sz="1200" b="1" dirty="0">
                <a:solidFill>
                  <a:schemeClr val="tx1"/>
                </a:solidFill>
                <a:cs typeface="Calibri"/>
              </a:rPr>
              <a:t>provtagning</a:t>
            </a:r>
            <a:endParaRPr lang="sv-SE" sz="1200" b="1" dirty="0">
              <a:solidFill>
                <a:schemeClr val="tx1"/>
              </a:solidFill>
            </a:endParaRPr>
          </a:p>
        </p:txBody>
      </p:sp>
      <p:sp>
        <p:nvSpPr>
          <p:cNvPr id="21" name="Rektangel: rundade hörn 20">
            <a:extLst>
              <a:ext uri="{FF2B5EF4-FFF2-40B4-BE49-F238E27FC236}">
                <a16:creationId xmlns:a16="http://schemas.microsoft.com/office/drawing/2014/main" id="{31F8685F-BE2F-438F-93E1-BFD791173E44}"/>
              </a:ext>
            </a:extLst>
          </p:cNvPr>
          <p:cNvSpPr/>
          <p:nvPr/>
        </p:nvSpPr>
        <p:spPr>
          <a:xfrm>
            <a:off x="2168677" y="4721492"/>
            <a:ext cx="2013089" cy="3440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  <a:cs typeface="Calibri"/>
              </a:rPr>
              <a:t> Sanering genomförs. </a:t>
            </a:r>
          </a:p>
          <a:p>
            <a:pPr algn="ctr"/>
            <a:r>
              <a:rPr lang="sv-SE" sz="1200" b="1" dirty="0">
                <a:solidFill>
                  <a:schemeClr val="tx1"/>
                </a:solidFill>
                <a:cs typeface="Calibri"/>
              </a:rPr>
              <a:t>Ev. tillsynsbesök</a:t>
            </a:r>
            <a:endParaRPr lang="sv-SE" sz="1200" b="1" dirty="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23" name="Pil: nedåt 22">
            <a:extLst>
              <a:ext uri="{FF2B5EF4-FFF2-40B4-BE49-F238E27FC236}">
                <a16:creationId xmlns:a16="http://schemas.microsoft.com/office/drawing/2014/main" id="{073A8B13-926A-4967-A5D2-24E473B464A4}"/>
              </a:ext>
            </a:extLst>
          </p:cNvPr>
          <p:cNvSpPr/>
          <p:nvPr/>
        </p:nvSpPr>
        <p:spPr>
          <a:xfrm>
            <a:off x="2892572" y="4506635"/>
            <a:ext cx="458802" cy="125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Pil: nedåt 23">
            <a:extLst>
              <a:ext uri="{FF2B5EF4-FFF2-40B4-BE49-F238E27FC236}">
                <a16:creationId xmlns:a16="http://schemas.microsoft.com/office/drawing/2014/main" id="{75D89A68-CA21-4D95-8422-9B3F6817451B}"/>
              </a:ext>
            </a:extLst>
          </p:cNvPr>
          <p:cNvSpPr/>
          <p:nvPr/>
        </p:nvSpPr>
        <p:spPr>
          <a:xfrm>
            <a:off x="2882311" y="5053841"/>
            <a:ext cx="484632" cy="1260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Rektangel: rundade hörn 24">
            <a:extLst>
              <a:ext uri="{FF2B5EF4-FFF2-40B4-BE49-F238E27FC236}">
                <a16:creationId xmlns:a16="http://schemas.microsoft.com/office/drawing/2014/main" id="{1DD1AFAE-0274-44F5-B990-B30FFECA9BAC}"/>
              </a:ext>
            </a:extLst>
          </p:cNvPr>
          <p:cNvSpPr/>
          <p:nvPr/>
        </p:nvSpPr>
        <p:spPr>
          <a:xfrm>
            <a:off x="2166513" y="5227568"/>
            <a:ext cx="2020273" cy="350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  <a:cs typeface="Calibri"/>
              </a:rPr>
              <a:t>Granska saneringsrapport. Ev. komplettering</a:t>
            </a:r>
            <a:endParaRPr lang="sv-SE" b="1" dirty="0">
              <a:solidFill>
                <a:schemeClr val="tx1"/>
              </a:solidFill>
            </a:endParaRPr>
          </a:p>
        </p:txBody>
      </p:sp>
      <p:sp>
        <p:nvSpPr>
          <p:cNvPr id="29" name="Rektangel: rundade hörn 28">
            <a:extLst>
              <a:ext uri="{FF2B5EF4-FFF2-40B4-BE49-F238E27FC236}">
                <a16:creationId xmlns:a16="http://schemas.microsoft.com/office/drawing/2014/main" id="{F830A022-F146-4EA6-B8EE-B06A3B5392C6}"/>
              </a:ext>
            </a:extLst>
          </p:cNvPr>
          <p:cNvSpPr/>
          <p:nvPr/>
        </p:nvSpPr>
        <p:spPr>
          <a:xfrm>
            <a:off x="2177967" y="5747104"/>
            <a:ext cx="2025925" cy="3229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  <a:cs typeface="Calibri"/>
              </a:rPr>
              <a:t>Tjänsteskrivelse/bemötande</a:t>
            </a:r>
            <a:r>
              <a:rPr lang="sv-SE" sz="1100" b="1" dirty="0">
                <a:solidFill>
                  <a:schemeClr val="tx1"/>
                </a:solidFill>
                <a:cs typeface="Calibri"/>
              </a:rPr>
              <a:t> </a:t>
            </a:r>
            <a:r>
              <a:rPr lang="sv-SE" sz="1200" b="1" dirty="0">
                <a:solidFill>
                  <a:schemeClr val="tx1"/>
                </a:solidFill>
                <a:cs typeface="Calibri"/>
              </a:rPr>
              <a:t>+ timdebitering</a:t>
            </a:r>
          </a:p>
        </p:txBody>
      </p:sp>
      <p:sp>
        <p:nvSpPr>
          <p:cNvPr id="30" name="Pil: nedåt 29">
            <a:extLst>
              <a:ext uri="{FF2B5EF4-FFF2-40B4-BE49-F238E27FC236}">
                <a16:creationId xmlns:a16="http://schemas.microsoft.com/office/drawing/2014/main" id="{6DC6E615-1AAF-4C34-8E54-465204DC2251}"/>
              </a:ext>
            </a:extLst>
          </p:cNvPr>
          <p:cNvSpPr/>
          <p:nvPr/>
        </p:nvSpPr>
        <p:spPr>
          <a:xfrm>
            <a:off x="6047991" y="3104411"/>
            <a:ext cx="484632" cy="143834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Pil: nedåt 30">
            <a:extLst>
              <a:ext uri="{FF2B5EF4-FFF2-40B4-BE49-F238E27FC236}">
                <a16:creationId xmlns:a16="http://schemas.microsoft.com/office/drawing/2014/main" id="{A7D999AD-5356-44FB-8E31-B4A72173DA3D}"/>
              </a:ext>
            </a:extLst>
          </p:cNvPr>
          <p:cNvSpPr/>
          <p:nvPr/>
        </p:nvSpPr>
        <p:spPr>
          <a:xfrm>
            <a:off x="2879335" y="6064446"/>
            <a:ext cx="484632" cy="1124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Rektangel: rundade hörn 31">
            <a:extLst>
              <a:ext uri="{FF2B5EF4-FFF2-40B4-BE49-F238E27FC236}">
                <a16:creationId xmlns:a16="http://schemas.microsoft.com/office/drawing/2014/main" id="{DA83D870-3F94-4748-B51F-3DD42197BDCD}"/>
              </a:ext>
            </a:extLst>
          </p:cNvPr>
          <p:cNvSpPr/>
          <p:nvPr/>
        </p:nvSpPr>
        <p:spPr>
          <a:xfrm>
            <a:off x="2196187" y="6235414"/>
            <a:ext cx="2017601" cy="3483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  <a:cs typeface="Calibri"/>
              </a:rPr>
              <a:t>Ev. informera </a:t>
            </a:r>
            <a:endParaRPr lang="sv-SE" b="1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sv-SE" sz="1200" b="1" dirty="0">
                <a:solidFill>
                  <a:schemeClr val="tx1"/>
                </a:solidFill>
                <a:cs typeface="Calibri"/>
              </a:rPr>
              <a:t>Fastighetsregistret</a:t>
            </a:r>
            <a:endParaRPr lang="sv-SE" b="1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33" name="Rektangel: rundade hörn 32">
            <a:extLst>
              <a:ext uri="{FF2B5EF4-FFF2-40B4-BE49-F238E27FC236}">
                <a16:creationId xmlns:a16="http://schemas.microsoft.com/office/drawing/2014/main" id="{0188769D-C158-4363-9CB4-1080044D1E78}"/>
              </a:ext>
            </a:extLst>
          </p:cNvPr>
          <p:cNvSpPr/>
          <p:nvPr/>
        </p:nvSpPr>
        <p:spPr>
          <a:xfrm>
            <a:off x="7623568" y="3724456"/>
            <a:ext cx="1873122" cy="26676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  <a:cs typeface="Calibri"/>
              </a:rPr>
              <a:t>Anmälan saknas</a:t>
            </a:r>
            <a:endParaRPr lang="sv-SE" b="1" dirty="0">
              <a:solidFill>
                <a:schemeClr val="tx1"/>
              </a:solidFill>
            </a:endParaRPr>
          </a:p>
        </p:txBody>
      </p:sp>
      <p:sp>
        <p:nvSpPr>
          <p:cNvPr id="34" name="Pil: nedåt 33">
            <a:extLst>
              <a:ext uri="{FF2B5EF4-FFF2-40B4-BE49-F238E27FC236}">
                <a16:creationId xmlns:a16="http://schemas.microsoft.com/office/drawing/2014/main" id="{8CAF7D8A-E929-4684-BF63-5CE4BC0C0F52}"/>
              </a:ext>
            </a:extLst>
          </p:cNvPr>
          <p:cNvSpPr/>
          <p:nvPr/>
        </p:nvSpPr>
        <p:spPr>
          <a:xfrm>
            <a:off x="8305083" y="3994640"/>
            <a:ext cx="484632" cy="174589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Rektangel: rundade hörn 34">
            <a:extLst>
              <a:ext uri="{FF2B5EF4-FFF2-40B4-BE49-F238E27FC236}">
                <a16:creationId xmlns:a16="http://schemas.microsoft.com/office/drawing/2014/main" id="{9D96C3BC-4E7D-4E13-9F7E-5E59B89C99CD}"/>
              </a:ext>
            </a:extLst>
          </p:cNvPr>
          <p:cNvSpPr/>
          <p:nvPr/>
        </p:nvSpPr>
        <p:spPr>
          <a:xfrm>
            <a:off x="7623568" y="4204348"/>
            <a:ext cx="1873122" cy="26676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  <a:cs typeface="Calibri"/>
              </a:rPr>
              <a:t>Åtalsanmälan</a:t>
            </a:r>
            <a:endParaRPr lang="sv-SE" sz="1200" b="1" dirty="0">
              <a:solidFill>
                <a:schemeClr val="tx1"/>
              </a:solidFill>
            </a:endParaRPr>
          </a:p>
        </p:txBody>
      </p:sp>
      <p:sp>
        <p:nvSpPr>
          <p:cNvPr id="36" name="Rektangel: rundade hörn 35">
            <a:extLst>
              <a:ext uri="{FF2B5EF4-FFF2-40B4-BE49-F238E27FC236}">
                <a16:creationId xmlns:a16="http://schemas.microsoft.com/office/drawing/2014/main" id="{161FC630-9800-48B3-8028-0F109C768D9B}"/>
              </a:ext>
            </a:extLst>
          </p:cNvPr>
          <p:cNvSpPr/>
          <p:nvPr/>
        </p:nvSpPr>
        <p:spPr>
          <a:xfrm>
            <a:off x="7627372" y="4936529"/>
            <a:ext cx="1874794" cy="1595855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  <a:cs typeface="Calibri"/>
              </a:rPr>
              <a:t>Krav på anmälan om efterbehandling av förorenad byggnad vid rivning, ombyggnad och stambyten. Föreläggande om försiktighetsmått till FÄG</a:t>
            </a:r>
            <a:endParaRPr lang="sv-SE" sz="1200" b="1" dirty="0">
              <a:solidFill>
                <a:schemeClr val="tx1"/>
              </a:solidFill>
            </a:endParaRPr>
          </a:p>
        </p:txBody>
      </p:sp>
      <p:sp>
        <p:nvSpPr>
          <p:cNvPr id="2" name="Rektangel: rundade hörn 1">
            <a:extLst>
              <a:ext uri="{FF2B5EF4-FFF2-40B4-BE49-F238E27FC236}">
                <a16:creationId xmlns:a16="http://schemas.microsoft.com/office/drawing/2014/main" id="{F0F18C38-3B9D-4928-A44B-C161257C512C}"/>
              </a:ext>
            </a:extLst>
          </p:cNvPr>
          <p:cNvSpPr/>
          <p:nvPr/>
        </p:nvSpPr>
        <p:spPr>
          <a:xfrm>
            <a:off x="2166493" y="2605950"/>
            <a:ext cx="2024694" cy="2997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v-SE" sz="1200" b="1" dirty="0">
                <a:solidFill>
                  <a:schemeClr val="tx1"/>
                </a:solidFill>
              </a:rPr>
              <a:t>Saneringens omfattning</a:t>
            </a:r>
          </a:p>
        </p:txBody>
      </p:sp>
      <p:sp>
        <p:nvSpPr>
          <p:cNvPr id="22" name="Pil: nedåt 21">
            <a:extLst>
              <a:ext uri="{FF2B5EF4-FFF2-40B4-BE49-F238E27FC236}">
                <a16:creationId xmlns:a16="http://schemas.microsoft.com/office/drawing/2014/main" id="{B1F2DCF2-C4A0-49CE-A63A-E5FAD9C6229A}"/>
              </a:ext>
            </a:extLst>
          </p:cNvPr>
          <p:cNvSpPr/>
          <p:nvPr/>
        </p:nvSpPr>
        <p:spPr>
          <a:xfrm>
            <a:off x="2877822" y="5581862"/>
            <a:ext cx="484632" cy="1146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Rektangel: rundade hörn 26">
            <a:extLst>
              <a:ext uri="{FF2B5EF4-FFF2-40B4-BE49-F238E27FC236}">
                <a16:creationId xmlns:a16="http://schemas.microsoft.com/office/drawing/2014/main" id="{2610B08F-46B8-4B86-B1FA-D9A5C7448EF1}"/>
              </a:ext>
            </a:extLst>
          </p:cNvPr>
          <p:cNvSpPr/>
          <p:nvPr/>
        </p:nvSpPr>
        <p:spPr>
          <a:xfrm>
            <a:off x="5295165" y="3989368"/>
            <a:ext cx="2023695" cy="518138"/>
          </a:xfrm>
          <a:prstGeom prst="roundRect">
            <a:avLst/>
          </a:prstGeom>
          <a:solidFill>
            <a:srgbClr val="ED7D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sv-SE" sz="1200" dirty="0"/>
              <a:t> </a:t>
            </a:r>
            <a:r>
              <a:rPr lang="sv-SE" sz="1200" b="1" dirty="0">
                <a:solidFill>
                  <a:schemeClr val="tx1"/>
                </a:solidFill>
              </a:rPr>
              <a:t>Beslut om sanering till KF vid påvisad förorening</a:t>
            </a:r>
          </a:p>
        </p:txBody>
      </p:sp>
      <p:sp>
        <p:nvSpPr>
          <p:cNvPr id="28" name="Pil: nedåt 27">
            <a:extLst>
              <a:ext uri="{FF2B5EF4-FFF2-40B4-BE49-F238E27FC236}">
                <a16:creationId xmlns:a16="http://schemas.microsoft.com/office/drawing/2014/main" id="{F951A36C-D201-40C3-8671-4113E4A67513}"/>
              </a:ext>
            </a:extLst>
          </p:cNvPr>
          <p:cNvSpPr/>
          <p:nvPr/>
        </p:nvSpPr>
        <p:spPr>
          <a:xfrm>
            <a:off x="6047991" y="3773971"/>
            <a:ext cx="484632" cy="157241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7" name="Rektangel: rundade hörn 36">
            <a:extLst>
              <a:ext uri="{FF2B5EF4-FFF2-40B4-BE49-F238E27FC236}">
                <a16:creationId xmlns:a16="http://schemas.microsoft.com/office/drawing/2014/main" id="{D7EAD31D-5E48-46E3-BB3D-1607426CA006}"/>
              </a:ext>
            </a:extLst>
          </p:cNvPr>
          <p:cNvSpPr/>
          <p:nvPr/>
        </p:nvSpPr>
        <p:spPr>
          <a:xfrm>
            <a:off x="7631445" y="2369175"/>
            <a:ext cx="1862199" cy="94152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Avsluta det parallella ärendet om ej påvisad förorening, eller med hänsyn till orimlighetsaspekter</a:t>
            </a:r>
          </a:p>
        </p:txBody>
      </p:sp>
      <p:sp>
        <p:nvSpPr>
          <p:cNvPr id="38" name="Pil: höger 37">
            <a:extLst>
              <a:ext uri="{FF2B5EF4-FFF2-40B4-BE49-F238E27FC236}">
                <a16:creationId xmlns:a16="http://schemas.microsoft.com/office/drawing/2014/main" id="{B9A4CCCC-F6FA-43D9-8240-878FB6F7071E}"/>
              </a:ext>
            </a:extLst>
          </p:cNvPr>
          <p:cNvSpPr/>
          <p:nvPr/>
        </p:nvSpPr>
        <p:spPr>
          <a:xfrm>
            <a:off x="7347655" y="2589532"/>
            <a:ext cx="179110" cy="375913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9" name="Pratbubbla: nedåtpil 38">
            <a:extLst>
              <a:ext uri="{FF2B5EF4-FFF2-40B4-BE49-F238E27FC236}">
                <a16:creationId xmlns:a16="http://schemas.microsoft.com/office/drawing/2014/main" id="{9354F15D-4D1C-4980-B0E8-977B8658D323}"/>
              </a:ext>
            </a:extLst>
          </p:cNvPr>
          <p:cNvSpPr/>
          <p:nvPr/>
        </p:nvSpPr>
        <p:spPr>
          <a:xfrm>
            <a:off x="2675878" y="2903975"/>
            <a:ext cx="899746" cy="36991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sv-SE" sz="1100" b="1" dirty="0">
                <a:solidFill>
                  <a:schemeClr val="tx1"/>
                </a:solidFill>
              </a:rPr>
              <a:t>till KF</a:t>
            </a:r>
          </a:p>
        </p:txBody>
      </p:sp>
      <p:sp>
        <p:nvSpPr>
          <p:cNvPr id="43" name="Rektangel: rundade hörn 42">
            <a:extLst>
              <a:ext uri="{FF2B5EF4-FFF2-40B4-BE49-F238E27FC236}">
                <a16:creationId xmlns:a16="http://schemas.microsoft.com/office/drawing/2014/main" id="{A420F6C5-93BE-480D-B211-4AA54525E1E3}"/>
              </a:ext>
            </a:extLst>
          </p:cNvPr>
          <p:cNvSpPr/>
          <p:nvPr/>
        </p:nvSpPr>
        <p:spPr>
          <a:xfrm>
            <a:off x="5295125" y="4953463"/>
            <a:ext cx="2022053" cy="1596522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sv-SE" sz="1100" b="1" dirty="0">
                <a:solidFill>
                  <a:schemeClr val="tx1"/>
                </a:solidFill>
              </a:rPr>
              <a:t>Förkortningar:</a:t>
            </a:r>
          </a:p>
          <a:p>
            <a:pPr algn="ctr"/>
            <a:r>
              <a:rPr lang="sv-SE" sz="1100" b="1" dirty="0">
                <a:solidFill>
                  <a:schemeClr val="tx1"/>
                </a:solidFill>
              </a:rPr>
              <a:t>KF = kommunala förbindelsepunkt</a:t>
            </a:r>
            <a:endParaRPr lang="sv-SE" sz="1100" b="1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sv-SE" sz="1100" b="1" dirty="0">
                <a:solidFill>
                  <a:schemeClr val="tx1"/>
                </a:solidFill>
              </a:rPr>
              <a:t>H = huvudstam</a:t>
            </a:r>
          </a:p>
          <a:p>
            <a:pPr algn="ctr"/>
            <a:r>
              <a:rPr lang="sv-SE" sz="1100" b="1" dirty="0">
                <a:solidFill>
                  <a:schemeClr val="tx1"/>
                </a:solidFill>
              </a:rPr>
              <a:t>R = renslucka</a:t>
            </a:r>
          </a:p>
          <a:p>
            <a:pPr algn="ctr"/>
            <a:r>
              <a:rPr lang="sv-SE" sz="1100" b="1" dirty="0">
                <a:solidFill>
                  <a:schemeClr val="tx1"/>
                </a:solidFill>
              </a:rPr>
              <a:t>FÄG = fastighetsägare</a:t>
            </a:r>
          </a:p>
          <a:p>
            <a:pPr algn="ctr"/>
            <a:r>
              <a:rPr lang="sv-SE" sz="1100" b="1" dirty="0">
                <a:solidFill>
                  <a:schemeClr val="tx1"/>
                </a:solidFill>
                <a:cs typeface="Calibri"/>
              </a:rPr>
              <a:t>VU = verksamhetsutövare</a:t>
            </a:r>
            <a:endParaRPr lang="sv-SE" sz="1100" b="1" dirty="0">
              <a:solidFill>
                <a:schemeClr val="tx1"/>
              </a:solidFill>
            </a:endParaRPr>
          </a:p>
          <a:p>
            <a:pPr algn="ctr"/>
            <a:r>
              <a:rPr lang="sv-SE" sz="1100" b="1" dirty="0">
                <a:solidFill>
                  <a:schemeClr val="tx1"/>
                </a:solidFill>
                <a:cs typeface="Calibri"/>
              </a:rPr>
              <a:t>LST = länsstyrelsen</a:t>
            </a:r>
          </a:p>
          <a:p>
            <a:pPr algn="ctr"/>
            <a:r>
              <a:rPr lang="sv-SE" sz="1100" b="1" dirty="0">
                <a:solidFill>
                  <a:schemeClr val="tx1"/>
                </a:solidFill>
                <a:ea typeface="+mn-lt"/>
                <a:cs typeface="+mn-lt"/>
              </a:rPr>
              <a:t>VA = vatten och avlopp</a:t>
            </a:r>
            <a:endParaRPr lang="sv-SE" b="1" dirty="0">
              <a:solidFill>
                <a:schemeClr val="tx1"/>
              </a:solidFill>
            </a:endParaRPr>
          </a:p>
        </p:txBody>
      </p:sp>
      <p:sp>
        <p:nvSpPr>
          <p:cNvPr id="50" name="Pil: vänster 49">
            <a:extLst>
              <a:ext uri="{FF2B5EF4-FFF2-40B4-BE49-F238E27FC236}">
                <a16:creationId xmlns:a16="http://schemas.microsoft.com/office/drawing/2014/main" id="{2C0E07C7-8493-4E97-93DC-33E14A9AFCFB}"/>
              </a:ext>
            </a:extLst>
          </p:cNvPr>
          <p:cNvSpPr/>
          <p:nvPr/>
        </p:nvSpPr>
        <p:spPr>
          <a:xfrm>
            <a:off x="4194026" y="3952505"/>
            <a:ext cx="1094585" cy="594460"/>
          </a:xfrm>
          <a:prstGeom prst="leftArrow">
            <a:avLst/>
          </a:prstGeom>
          <a:solidFill>
            <a:srgbClr val="ED7D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sv-SE" sz="1000" b="1" dirty="0">
                <a:solidFill>
                  <a:schemeClr val="tx1"/>
                </a:solidFill>
                <a:cs typeface="Calibri"/>
              </a:rPr>
              <a:t>fortsatt handläggning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63CE480E-F230-5AC9-7EFD-FA27AC4B9750}"/>
              </a:ext>
            </a:extLst>
          </p:cNvPr>
          <p:cNvSpPr txBox="1"/>
          <p:nvPr/>
        </p:nvSpPr>
        <p:spPr>
          <a:xfrm>
            <a:off x="9598324" y="2754701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sv-SE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94377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81933b9-3509-491a-a2f5-8a2a8c2bf5b6" xsi:nil="true"/>
    <lcf76f155ced4ddcb4097134ff3c332f xmlns="64cf097b-940f-4c60-8bb2-dbe04f4158d8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993B6DA5957847BACCE2232CBCACFA" ma:contentTypeVersion="13" ma:contentTypeDescription="Create a new document." ma:contentTypeScope="" ma:versionID="8bc729e38ac30d8289f5e041676e2e78">
  <xsd:schema xmlns:xsd="http://www.w3.org/2001/XMLSchema" xmlns:xs="http://www.w3.org/2001/XMLSchema" xmlns:p="http://schemas.microsoft.com/office/2006/metadata/properties" xmlns:ns2="64cf097b-940f-4c60-8bb2-dbe04f4158d8" xmlns:ns3="b81933b9-3509-491a-a2f5-8a2a8c2bf5b6" targetNamespace="http://schemas.microsoft.com/office/2006/metadata/properties" ma:root="true" ma:fieldsID="c603f84ad4412badf2647e20bb7615ce" ns2:_="" ns3:_="">
    <xsd:import namespace="64cf097b-940f-4c60-8bb2-dbe04f4158d8"/>
    <xsd:import namespace="b81933b9-3509-491a-a2f5-8a2a8c2bf5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f097b-940f-4c60-8bb2-dbe04f4158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05f0004-7f95-48aa-90fa-d199732183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1933b9-3509-491a-a2f5-8a2a8c2bf5b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9a0b7565-ae4e-4b55-9a93-a0709e2782ce}" ma:internalName="TaxCatchAll" ma:showField="CatchAllData" ma:web="b81933b9-3509-491a-a2f5-8a2a8c2bf5b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4F594D7-B491-431C-BD55-81295051DBA4}">
  <ds:schemaRefs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purl.org/dc/terms/"/>
    <ds:schemaRef ds:uri="b81933b9-3509-491a-a2f5-8a2a8c2bf5b6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64cf097b-940f-4c60-8bb2-dbe04f4158d8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3933A1D4-71E3-45F5-90CF-7A139C96C6C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D99F86-EDE9-4FFE-915B-BF98090E27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cf097b-940f-4c60-8bb2-dbe04f4158d8"/>
    <ds:schemaRef ds:uri="b81933b9-3509-491a-a2f5-8a2a8c2bf5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Office-tema</vt:lpstr>
      <vt:lpstr>Flödesschema för sanering av kvicksilverbelastade avloppsrör vid tandvårdskliniker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Flödesschema för sanering av kvicksilverbelastade avloppsrör vid tandläkarkliniker</dc:title>
  <dc:creator>Gammelby, Ingela</dc:creator>
  <cp:lastModifiedBy>Gammelby, Ingela</cp:lastModifiedBy>
  <cp:revision>26</cp:revision>
  <dcterms:created xsi:type="dcterms:W3CDTF">2012-08-10T12:10:31Z</dcterms:created>
  <dcterms:modified xsi:type="dcterms:W3CDTF">2023-02-28T15:06:15Z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0x010100D0993B6DA5957847BACCE2232CBCACFA</vt:lpwstr>
  </property>
  <property fmtid="{D5CDD505-2E9C-101B-9397-08002B2CF9AE}" pid="3" name="MSIP_Label_d16daa55-fa8c-45a2-8e1e-e55ba56d3bfb_Enabled">
    <vt:lpwstr>true</vt:lpwstr>
  </property>
  <property fmtid="{D5CDD505-2E9C-101B-9397-08002B2CF9AE}" pid="4" name="MSIP_Label_d16daa55-fa8c-45a2-8e1e-e55ba56d3bfb_SetDate">
    <vt:lpwstr>2022-03-30T16:31:50Z</vt:lpwstr>
  </property>
  <property fmtid="{D5CDD505-2E9C-101B-9397-08002B2CF9AE}" pid="5" name="MSIP_Label_d16daa55-fa8c-45a2-8e1e-e55ba56d3bfb_Method">
    <vt:lpwstr>Privileged</vt:lpwstr>
  </property>
  <property fmtid="{D5CDD505-2E9C-101B-9397-08002B2CF9AE}" pid="6" name="MSIP_Label_d16daa55-fa8c-45a2-8e1e-e55ba56d3bfb_Name">
    <vt:lpwstr>Verksamhetsinformation</vt:lpwstr>
  </property>
  <property fmtid="{D5CDD505-2E9C-101B-9397-08002B2CF9AE}" pid="7" name="MSIP_Label_d16daa55-fa8c-45a2-8e1e-e55ba56d3bfb_SiteId">
    <vt:lpwstr>7ccf74f4-0d21-4f64-9ae8-5dc8b1a9477b</vt:lpwstr>
  </property>
  <property fmtid="{D5CDD505-2E9C-101B-9397-08002B2CF9AE}" pid="8" name="MSIP_Label_d16daa55-fa8c-45a2-8e1e-e55ba56d3bfb_ActionId">
    <vt:lpwstr>da862388-2164-4848-9395-56a4015391ea</vt:lpwstr>
  </property>
  <property fmtid="{D5CDD505-2E9C-101B-9397-08002B2CF9AE}" pid="9" name="MSIP_Label_d16daa55-fa8c-45a2-8e1e-e55ba56d3bfb_ContentBits">
    <vt:lpwstr>2</vt:lpwstr>
  </property>
  <property fmtid="{D5CDD505-2E9C-101B-9397-08002B2CF9AE}" pid="10" name="MediaServiceImageTags">
    <vt:lpwstr/>
  </property>
</Properties>
</file>