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22" r:id="rId3"/>
    <p:sldId id="321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D3D9BD-AF71-4E83-B563-FBB236125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A9BEDBD-0F43-45B1-B234-9E826DB71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E95B2D-D1E2-4ADE-90C6-0AA25FBE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177D9A-9B62-4526-9083-67684B8A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E4EFA4-121F-4F3A-B468-F02425BE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0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9281A6-B4C5-4B43-B5C5-DFC73540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C41E30-F3F3-400A-ABC1-44ACBBCE6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F3BD3D-DACB-4BE1-A55A-AF2E2F9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830ABA-B6C2-4A63-996C-7FCEF046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F655A5-F441-4B74-805D-C2FA82D4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6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0A61177-FCD4-41C8-9B29-E8ED47A4D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C78101-D30B-4075-AB9D-F9B6910DC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C991DD-894E-46A8-A813-8A51C34B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B61E0D-546A-46FC-A622-7C36739A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9FDCEF-63A7-4DC2-AF02-23E632E7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753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23392" y="217616"/>
            <a:ext cx="109728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endParaRPr lang="el-GR"/>
          </a:p>
        </p:txBody>
      </p:sp>
      <p:sp>
        <p:nvSpPr>
          <p:cNvPr id="9" name="Cont1"/>
          <p:cNvSpPr>
            <a:spLocks noGrp="1"/>
          </p:cNvSpPr>
          <p:nvPr>
            <p:ph sz="quarter" idx="14"/>
          </p:nvPr>
        </p:nvSpPr>
        <p:spPr>
          <a:xfrm>
            <a:off x="623393" y="836712"/>
            <a:ext cx="10943167" cy="3096344"/>
          </a:xfrm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5"/>
          </p:nvPr>
        </p:nvSpPr>
        <p:spPr>
          <a:xfrm>
            <a:off x="623393" y="4005064"/>
            <a:ext cx="10943167" cy="237626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6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3068638"/>
            <a:ext cx="11523133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8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2523"/>
            <a:ext cx="12192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061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A3B06-8B58-42BB-AA4C-1D38BB18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BB0216-2994-4864-866C-98BB55888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42C42C-EFB9-47BB-84B5-5679C654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0C3D34-5377-45EC-BE6C-686994DD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707972-8665-462A-B7F0-CADF89F7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03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4FAC42-651E-42F4-9200-9EC09DB5C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A7517D-EBB5-4C1F-8A49-C17E87122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B93E2C-752A-47A4-9E8D-7806B661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276ED8-4D6E-476D-A828-C03675C6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94A94A-A6DB-4255-876B-EBB33741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8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927DCE-7763-4FBD-9534-496B5949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ADD1F3-67F9-4F7E-BC20-87A26F2E4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37F0B4-9722-47F1-A319-3429C4083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AA9C5A-AD55-4522-80D2-B4B80746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DCC124-3BEB-450C-BC63-F9C91BC0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BA1F7F-0AFB-44EC-9B04-F3CC9B76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71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4AF96-2F8C-4124-A882-A6AE9E89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C41D74-0D46-46EB-89F7-D4F350D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0B060-3C51-4E90-B99E-DDA9E7105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BE64A45-E4B3-4B72-9AAE-EFC308C8F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E4CA04A-CE8B-446A-A4CF-B355F4ED2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6A77E8A-5D16-4194-866D-46F932DF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86C106B-A8A3-48FC-AF9B-00F6FC18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7306BD3-CD2C-4E8B-94B3-A57F9C75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27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9BEFF6-FE38-46AA-AEAD-77EFAC41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A491954-11C5-4BCD-8045-693CE02E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91C6A2C-9C46-4582-BE2A-040EC7783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7013796-B7DB-4009-964A-23B0D5D5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29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955FFCD-C151-4DE3-A170-A3F21A4E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0858F7-4302-4F8F-8031-E7E6E5E5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818A98A-136A-49AA-959D-E3D7C88C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71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41FE24-FC30-48CB-BD62-EF3F398F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DE9794-7BCF-4205-8090-2C0919A1D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BDBB54-9560-4840-BA2C-4040B735F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F711E0-D1BE-42C3-B7F3-D5E09E92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532A446-3246-4193-AAD1-EE8D3F32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AFD0931-2AD5-40FE-8ACE-5E79F9CD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80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399E1C-C46D-4660-9BF6-D3A30BF5F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CCD8A9-2274-49B3-825E-03E5EB87B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2CC3F5-2923-47D7-8D06-6FE830DE7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46DB56-F1B5-415C-9DF3-03F81BAE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327E28-2CF7-470B-85D4-00D102D8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8C2F0B-1749-4032-9BEF-181288F0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6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1282982-D527-4B82-9541-25168C27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4157ED-712E-4065-B6F9-76F033949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DB8CE5-51FB-48DB-8507-7CA277C39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0711-5BC1-4D92-9A3E-4DB8510A352F}" type="datetimeFigureOut">
              <a:rPr lang="sv-SE" smtClean="0"/>
              <a:pPr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8ABA99-F526-4625-94FF-57D1D85B8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FA92C1-D7A7-4963-98A0-E1FC16A75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B509-3C86-4EDA-9216-C1F81D719E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68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C48B8-73D3-481E-BBDA-FE0FBF04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274" y="655687"/>
            <a:ext cx="9776917" cy="1509584"/>
          </a:xfrm>
        </p:spPr>
        <p:txBody>
          <a:bodyPr>
            <a:normAutofit/>
          </a:bodyPr>
          <a:lstStyle/>
          <a:p>
            <a:r>
              <a:rPr lang="sv-SE" sz="3600" b="1"/>
              <a:t>Beredningsgruppens förslag till VP 2022</a:t>
            </a:r>
            <a:br>
              <a:rPr lang="sv-SE" sz="3600" b="1"/>
            </a:br>
            <a:r>
              <a:rPr lang="sv-SE" sz="3600" b="1"/>
              <a:t>”Workshop”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EDFF953C-9AAE-4A78-8B75-3303A269C870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4191493447"/>
              </p:ext>
            </p:extLst>
          </p:nvPr>
        </p:nvGraphicFramePr>
        <p:xfrm>
          <a:off x="1819274" y="2194560"/>
          <a:ext cx="9069292" cy="3997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9292">
                  <a:extLst>
                    <a:ext uri="{9D8B030D-6E8A-4147-A177-3AD203B41FA5}">
                      <a16:colId xmlns:a16="http://schemas.microsoft.com/office/drawing/2014/main" val="3111939291"/>
                    </a:ext>
                  </a:extLst>
                </a:gridCol>
              </a:tblGrid>
              <a:tr h="39977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 sz="1000" b="0"/>
                      </a:pPr>
                      <a:endParaRPr sz="1600" b="1"/>
                    </a:p>
                  </a:txBody>
                  <a:tcPr>
                    <a:lnL w="0"/>
                    <a:lnR w="0"/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78021"/>
                  </a:ext>
                </a:extLst>
              </a:tr>
            </a:tbl>
          </a:graphicData>
        </a:graphic>
      </p:graphicFrame>
      <p:pic>
        <p:nvPicPr>
          <p:cNvPr id="8" name="Platshållare för innehåll 7" descr="En bild som visar text&#10;&#10;Automatiskt genererad beskrivning">
            <a:extLst>
              <a:ext uri="{FF2B5EF4-FFF2-40B4-BE49-F238E27FC236}">
                <a16:creationId xmlns:a16="http://schemas.microsoft.com/office/drawing/2014/main" id="{99B6EC5A-46C7-49EC-A01B-BCF7A9442358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0" y="2165271"/>
            <a:ext cx="6096854" cy="4424987"/>
          </a:xfr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1753EFD-BF24-4747-AC01-23BA34DD346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014" y="3849629"/>
            <a:ext cx="3942826" cy="1619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08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C48B8-73D3-481E-BBDA-FE0FBF04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274" y="27994"/>
            <a:ext cx="9776917" cy="547088"/>
          </a:xfrm>
        </p:spPr>
        <p:txBody>
          <a:bodyPr>
            <a:normAutofit/>
          </a:bodyPr>
          <a:lstStyle/>
          <a:p>
            <a:r>
              <a:rPr lang="sv-SE"/>
              <a:t>VP 2021 (Grön = Miljöskydd, Orange = Hälsoskydd, Rosa = Livsmedel)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8090A28-0612-4AD6-A6F1-56958383E22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0" y="2523"/>
            <a:ext cx="9144000" cy="228254"/>
          </a:xfrm>
        </p:spPr>
        <p:txBody>
          <a:bodyPr/>
          <a:lstStyle/>
          <a:p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8639A9D-27F2-4911-9822-4BBB49BE705B}"/>
              </a:ext>
            </a:extLst>
          </p:cNvPr>
          <p:cNvSpPr txBox="1"/>
          <p:nvPr/>
        </p:nvSpPr>
        <p:spPr>
          <a:xfrm>
            <a:off x="1039906" y="986118"/>
            <a:ext cx="140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2965923" y="502714"/>
            <a:ext cx="1642920" cy="5557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/>
          </a:p>
          <a:p>
            <a:endParaRPr lang="sv-SE" sz="1100" b="1"/>
          </a:p>
          <a:p>
            <a:r>
              <a:rPr lang="sv-SE" sz="2000" b="1"/>
              <a:t>2021</a:t>
            </a:r>
          </a:p>
          <a:p>
            <a:endParaRPr lang="sv-SE" sz="1100" b="1"/>
          </a:p>
          <a:p>
            <a:endParaRPr lang="sv-SE" sz="1100" b="1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6976305" y="502714"/>
            <a:ext cx="1642920" cy="5557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/>
          </a:p>
          <a:p>
            <a:endParaRPr lang="sv-SE" sz="1100" b="1"/>
          </a:p>
          <a:p>
            <a:r>
              <a:rPr lang="sv-SE" sz="2000" b="1"/>
              <a:t>2022</a:t>
            </a:r>
          </a:p>
          <a:p>
            <a:endParaRPr lang="sv-SE" sz="1100" b="1"/>
          </a:p>
          <a:p>
            <a:endParaRPr lang="sv-SE" sz="1100" b="1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10535057" y="502714"/>
            <a:ext cx="1642920" cy="5557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/>
          </a:p>
          <a:p>
            <a:endParaRPr lang="sv-SE" sz="1100" b="1"/>
          </a:p>
          <a:p>
            <a:r>
              <a:rPr lang="sv-SE" sz="2000" b="1"/>
              <a:t>2023</a:t>
            </a:r>
          </a:p>
          <a:p>
            <a:endParaRPr lang="sv-SE" sz="1100" b="1"/>
          </a:p>
          <a:p>
            <a:endParaRPr lang="sv-SE" sz="1100" b="1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5893446" y="5960614"/>
            <a:ext cx="3792169" cy="3777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8  Förbrännings-anläggningar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3328228" y="3545147"/>
            <a:ext cx="4022503" cy="34309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/>
          </a:p>
          <a:p>
            <a:endParaRPr lang="sv-SE" sz="1100" b="1"/>
          </a:p>
          <a:p>
            <a:r>
              <a:rPr lang="sv-SE" sz="1400" b="1">
                <a:solidFill>
                  <a:schemeClr val="tx1"/>
                </a:solidFill>
              </a:rPr>
              <a:t>Beslutat Projekt  Bassängbad</a:t>
            </a:r>
          </a:p>
          <a:p>
            <a:endParaRPr lang="sv-SE" sz="1100" b="1"/>
          </a:p>
          <a:p>
            <a:endParaRPr lang="sv-SE" sz="1100" b="1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58422" y="2440500"/>
            <a:ext cx="1642920" cy="7168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3 Miljö livsmedel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7773705" y="1156161"/>
            <a:ext cx="3585481" cy="37570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>
                <a:solidFill>
                  <a:schemeClr val="tx1"/>
                </a:solidFill>
              </a:rPr>
              <a:t>2 Tatuering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3873743" y="3080556"/>
            <a:ext cx="5839854" cy="4160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Beslutat Projekt Handläggarstöd kvicksilversanering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44798" y="1617884"/>
            <a:ext cx="1642920" cy="7168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1 Energi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4277136" y="3943362"/>
            <a:ext cx="3597900" cy="383214"/>
          </a:xfrm>
          <a:prstGeom prst="rect">
            <a:avLst/>
          </a:prstGeom>
          <a:solidFill>
            <a:srgbClr val="E65C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>
                <a:solidFill>
                  <a:schemeClr val="tx1"/>
                </a:solidFill>
              </a:rPr>
              <a:t>Beslutat Projekt E-handel (mycket osäker att projektet startar)</a:t>
            </a:r>
          </a:p>
          <a:p>
            <a:endParaRPr lang="sv-SE" sz="1100" b="1" dirty="0"/>
          </a:p>
          <a:p>
            <a:r>
              <a:rPr lang="sv-SE" sz="1100" b="1" dirty="0"/>
              <a:t>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5873226" y="5512951"/>
            <a:ext cx="3800958" cy="377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9 Minska läckage </a:t>
            </a:r>
            <a:r>
              <a:rPr lang="sv-SE" sz="1400" b="1" dirty="0" err="1"/>
              <a:t>bekämpn</a:t>
            </a:r>
            <a:r>
              <a:rPr lang="sv-SE" sz="1400" b="1" dirty="0"/>
              <a:t> växthus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5886271" y="4448901"/>
            <a:ext cx="3800959" cy="377775"/>
          </a:xfrm>
          <a:prstGeom prst="rect">
            <a:avLst/>
          </a:prstGeom>
          <a:solidFill>
            <a:srgbClr val="E65C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>
                <a:solidFill>
                  <a:schemeClr val="tx1"/>
                </a:solidFill>
              </a:rPr>
              <a:t>4 Vattenledningsnät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7151455" y="2682341"/>
            <a:ext cx="4002781" cy="34309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>
                <a:solidFill>
                  <a:schemeClr val="tx1"/>
                </a:solidFill>
              </a:rPr>
              <a:t>Beslutat Projekt 2021 Skönhetssalonger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7C82B1F4-A18B-4F13-8EC0-EEF400F6332A}"/>
              </a:ext>
            </a:extLst>
          </p:cNvPr>
          <p:cNvSpPr/>
          <p:nvPr/>
        </p:nvSpPr>
        <p:spPr>
          <a:xfrm>
            <a:off x="2447365" y="2253385"/>
            <a:ext cx="7257443" cy="3757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>
              <a:solidFill>
                <a:schemeClr val="bg1"/>
              </a:solidFill>
            </a:endParaRPr>
          </a:p>
          <a:p>
            <a:endParaRPr lang="sv-SE" sz="11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Beslutat Projekt                                            2021 – 2022 massor</a:t>
            </a:r>
          </a:p>
          <a:p>
            <a:endParaRPr lang="sv-SE" sz="1100" b="1" dirty="0">
              <a:solidFill>
                <a:schemeClr val="bg1"/>
              </a:solidFill>
            </a:endParaRPr>
          </a:p>
          <a:p>
            <a:endParaRPr lang="sv-SE" sz="1100" b="1" dirty="0">
              <a:solidFill>
                <a:schemeClr val="bg1"/>
              </a:solidFill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BA932326-ED91-4571-AB1B-7DA9688884A0}"/>
              </a:ext>
            </a:extLst>
          </p:cNvPr>
          <p:cNvSpPr/>
          <p:nvPr/>
        </p:nvSpPr>
        <p:spPr>
          <a:xfrm>
            <a:off x="2536343" y="1112085"/>
            <a:ext cx="3287381" cy="3477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>
              <a:solidFill>
                <a:schemeClr val="bg1"/>
              </a:solidFill>
            </a:endParaRPr>
          </a:p>
          <a:p>
            <a:endParaRPr lang="sv-SE" sz="1100" b="1">
              <a:solidFill>
                <a:schemeClr val="bg1"/>
              </a:solidFill>
            </a:endParaRPr>
          </a:p>
          <a:p>
            <a:r>
              <a:rPr lang="sv-SE" sz="1400" b="1">
                <a:solidFill>
                  <a:schemeClr val="bg1"/>
                </a:solidFill>
              </a:rPr>
              <a:t>Beslutat Projekt 2020 – 2021 Små avlopp</a:t>
            </a:r>
          </a:p>
          <a:p>
            <a:endParaRPr lang="sv-SE" sz="1100" b="1">
              <a:solidFill>
                <a:schemeClr val="bg1"/>
              </a:solidFill>
            </a:endParaRPr>
          </a:p>
          <a:p>
            <a:endParaRPr lang="sv-SE" sz="1100" b="1">
              <a:solidFill>
                <a:schemeClr val="bg1"/>
              </a:solidFill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11D0E72F-3F13-4176-AE36-7E78058AE8FF}"/>
              </a:ext>
            </a:extLst>
          </p:cNvPr>
          <p:cNvSpPr/>
          <p:nvPr/>
        </p:nvSpPr>
        <p:spPr>
          <a:xfrm>
            <a:off x="2415737" y="1508183"/>
            <a:ext cx="3417566" cy="3146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>
              <a:solidFill>
                <a:schemeClr val="bg1"/>
              </a:solidFill>
            </a:endParaRPr>
          </a:p>
          <a:p>
            <a:endParaRPr lang="sv-SE" sz="1100" b="1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Beslutat Projekt 2020 – 2021 Vatten i Skåne</a:t>
            </a:r>
          </a:p>
          <a:p>
            <a:endParaRPr lang="sv-SE" sz="1100" b="1" dirty="0">
              <a:solidFill>
                <a:schemeClr val="bg1"/>
              </a:solidFill>
            </a:endParaRPr>
          </a:p>
          <a:p>
            <a:endParaRPr lang="sv-SE" sz="1100" b="1" dirty="0">
              <a:solidFill>
                <a:schemeClr val="bg1"/>
              </a:solidFill>
            </a:endParaRP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F684E7B3-C236-40F9-98C8-530C5B2379F3}"/>
              </a:ext>
            </a:extLst>
          </p:cNvPr>
          <p:cNvCxnSpPr>
            <a:cxnSpLocks/>
          </p:cNvCxnSpPr>
          <p:nvPr/>
        </p:nvCxnSpPr>
        <p:spPr>
          <a:xfrm>
            <a:off x="5823724" y="701911"/>
            <a:ext cx="41741" cy="6004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AEA0820E-5FDE-4689-BBB7-C9CAF6986244}"/>
              </a:ext>
            </a:extLst>
          </p:cNvPr>
          <p:cNvCxnSpPr>
            <a:cxnSpLocks/>
          </p:cNvCxnSpPr>
          <p:nvPr/>
        </p:nvCxnSpPr>
        <p:spPr>
          <a:xfrm>
            <a:off x="9713597" y="701911"/>
            <a:ext cx="8789" cy="6004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>
            <a:extLst>
              <a:ext uri="{FF2B5EF4-FFF2-40B4-BE49-F238E27FC236}">
                <a16:creationId xmlns:a16="http://schemas.microsoft.com/office/drawing/2014/main" id="{B2EF1A28-B06F-4A35-9DDF-3EAFEE177B7F}"/>
              </a:ext>
            </a:extLst>
          </p:cNvPr>
          <p:cNvSpPr/>
          <p:nvPr/>
        </p:nvSpPr>
        <p:spPr>
          <a:xfrm>
            <a:off x="2250040" y="1883579"/>
            <a:ext cx="3186264" cy="314639"/>
          </a:xfrm>
          <a:prstGeom prst="rect">
            <a:avLst/>
          </a:prstGeom>
          <a:solidFill>
            <a:srgbClr val="E65C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>
                <a:solidFill>
                  <a:schemeClr val="tx1"/>
                </a:solidFill>
              </a:rPr>
              <a:t>Beslutat projekt Animaliska biprodukter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B6B3930-E146-4735-BE52-2759E729E766}"/>
              </a:ext>
            </a:extLst>
          </p:cNvPr>
          <p:cNvSpPr/>
          <p:nvPr/>
        </p:nvSpPr>
        <p:spPr>
          <a:xfrm>
            <a:off x="5886270" y="4902791"/>
            <a:ext cx="3792169" cy="4378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5 Spillvattennät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9B2C4091-D9AD-4BE4-9498-F1228363ACEB}"/>
              </a:ext>
            </a:extLst>
          </p:cNvPr>
          <p:cNvSpPr/>
          <p:nvPr/>
        </p:nvSpPr>
        <p:spPr>
          <a:xfrm>
            <a:off x="60815" y="3314078"/>
            <a:ext cx="1642920" cy="7168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6 IED tillsyn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0FFB1180-F702-4385-899F-FE2C1EBAEDB3}"/>
              </a:ext>
            </a:extLst>
          </p:cNvPr>
          <p:cNvSpPr/>
          <p:nvPr/>
        </p:nvSpPr>
        <p:spPr>
          <a:xfrm>
            <a:off x="28272" y="4185912"/>
            <a:ext cx="1642920" cy="7168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/>
              <a:t>7 hästhållare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D516E5D7-92AF-4313-8DEC-A4993209F230}"/>
              </a:ext>
            </a:extLst>
          </p:cNvPr>
          <p:cNvSpPr/>
          <p:nvPr/>
        </p:nvSpPr>
        <p:spPr>
          <a:xfrm>
            <a:off x="2505307" y="3538463"/>
            <a:ext cx="4845424" cy="34309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>
                <a:solidFill>
                  <a:schemeClr val="tx1"/>
                </a:solidFill>
              </a:rPr>
              <a:t>Beslutat Projekt  Bassängbad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082DDF5E-74CD-4B59-86B1-373D8ED5F3FD}"/>
              </a:ext>
            </a:extLst>
          </p:cNvPr>
          <p:cNvSpPr/>
          <p:nvPr/>
        </p:nvSpPr>
        <p:spPr>
          <a:xfrm>
            <a:off x="4524966" y="5434067"/>
            <a:ext cx="7350591" cy="996709"/>
          </a:xfrm>
          <a:prstGeom prst="rect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r>
              <a:rPr lang="sv-SE" sz="2000" b="1" dirty="0">
                <a:solidFill>
                  <a:schemeClr val="tx1"/>
                </a:solidFill>
              </a:rPr>
              <a:t>2022 </a:t>
            </a:r>
          </a:p>
          <a:p>
            <a:r>
              <a:rPr lang="sv-SE" sz="2000" b="1" dirty="0">
                <a:solidFill>
                  <a:schemeClr val="tx1"/>
                </a:solidFill>
              </a:rPr>
              <a:t>RESERV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BFC0C514-E70C-4A9A-A025-3A8B61EAF334}"/>
              </a:ext>
            </a:extLst>
          </p:cNvPr>
          <p:cNvSpPr/>
          <p:nvPr/>
        </p:nvSpPr>
        <p:spPr>
          <a:xfrm>
            <a:off x="4524968" y="6430776"/>
            <a:ext cx="7350590" cy="43416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2000" b="1" dirty="0">
                <a:solidFill>
                  <a:schemeClr val="tx1"/>
                </a:solidFill>
              </a:rPr>
              <a:t>Nationell tillsynsplan 2022 kan innebära omprioritering 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88E5C1B9-25D1-42FA-AC35-398A1AB307BC}"/>
              </a:ext>
            </a:extLst>
          </p:cNvPr>
          <p:cNvSpPr/>
          <p:nvPr/>
        </p:nvSpPr>
        <p:spPr>
          <a:xfrm>
            <a:off x="3839943" y="2250742"/>
            <a:ext cx="1537799" cy="3832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1400" b="1" dirty="0">
                <a:solidFill>
                  <a:schemeClr val="tx1"/>
                </a:solidFill>
              </a:rPr>
              <a:t>Paus 6 månader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  <p:cxnSp>
        <p:nvCxnSpPr>
          <p:cNvPr id="40" name="Rak koppling 39">
            <a:extLst>
              <a:ext uri="{FF2B5EF4-FFF2-40B4-BE49-F238E27FC236}">
                <a16:creationId xmlns:a16="http://schemas.microsoft.com/office/drawing/2014/main" id="{8B9471BC-B70B-40BE-8CF6-687BBBCB7537}"/>
              </a:ext>
            </a:extLst>
          </p:cNvPr>
          <p:cNvCxnSpPr>
            <a:cxnSpLocks/>
          </p:cNvCxnSpPr>
          <p:nvPr/>
        </p:nvCxnSpPr>
        <p:spPr>
          <a:xfrm>
            <a:off x="2037843" y="701910"/>
            <a:ext cx="8789" cy="6004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ktangel 40">
            <a:extLst>
              <a:ext uri="{FF2B5EF4-FFF2-40B4-BE49-F238E27FC236}">
                <a16:creationId xmlns:a16="http://schemas.microsoft.com/office/drawing/2014/main" id="{D77C4F2E-0245-48A3-B82C-83AB021DE6CD}"/>
              </a:ext>
            </a:extLst>
          </p:cNvPr>
          <p:cNvSpPr/>
          <p:nvPr/>
        </p:nvSpPr>
        <p:spPr>
          <a:xfrm>
            <a:off x="108122" y="502714"/>
            <a:ext cx="1642920" cy="5557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endParaRPr lang="sv-SE" sz="1100" b="1" dirty="0"/>
          </a:p>
          <a:p>
            <a:endParaRPr lang="sv-SE" sz="1100" b="1" dirty="0"/>
          </a:p>
          <a:p>
            <a:r>
              <a:rPr lang="sv-SE" sz="2000" b="1" dirty="0"/>
              <a:t>Genomförs ej</a:t>
            </a:r>
          </a:p>
          <a:p>
            <a:endParaRPr lang="sv-SE" sz="1100" b="1" dirty="0"/>
          </a:p>
          <a:p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204444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C48B8-73D3-481E-BBDA-FE0FBF04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274" y="217616"/>
            <a:ext cx="9776917" cy="547088"/>
          </a:xfrm>
        </p:spPr>
        <p:txBody>
          <a:bodyPr>
            <a:normAutofit/>
          </a:bodyPr>
          <a:lstStyle/>
          <a:p>
            <a:r>
              <a:rPr lang="sv-SE"/>
              <a:t>Projektbeställningarna måste kompletteras då de blir utförliga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EDFF953C-9AAE-4A78-8B75-3303A269C870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47922886"/>
              </p:ext>
            </p:extLst>
          </p:nvPr>
        </p:nvGraphicFramePr>
        <p:xfrm>
          <a:off x="1819274" y="1237628"/>
          <a:ext cx="9069292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9292">
                  <a:extLst>
                    <a:ext uri="{9D8B030D-6E8A-4147-A177-3AD203B41FA5}">
                      <a16:colId xmlns:a16="http://schemas.microsoft.com/office/drawing/2014/main" val="3111939291"/>
                    </a:ext>
                  </a:extLst>
                </a:gridCol>
              </a:tblGrid>
              <a:tr h="302716">
                <a:tc>
                  <a:txBody>
                    <a:bodyPr/>
                    <a:lstStyle/>
                    <a:p>
                      <a:pPr>
                        <a:defRPr sz="1000" b="0"/>
                      </a:pPr>
                      <a:endParaRPr sz="1600"/>
                    </a:p>
                  </a:txBody>
                  <a:tcPr>
                    <a:lnL w="0"/>
                    <a:lnR w="0"/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78021"/>
                  </a:ext>
                </a:extLst>
              </a:tr>
              <a:tr h="302716">
                <a:tc>
                  <a:txBody>
                    <a:bodyPr/>
                    <a:lstStyle/>
                    <a:p>
                      <a:pPr>
                        <a:defRPr sz="1000" b="0"/>
                      </a:pPr>
                      <a:r>
                        <a:rPr lang="sv-SE" sz="1600"/>
                        <a:t>Beredningsgruppens roll att slutföra projektbeställningarna så de blir kompletta</a:t>
                      </a:r>
                    </a:p>
                    <a:p>
                      <a:pPr>
                        <a:defRPr sz="1000" b="0"/>
                      </a:pPr>
                      <a:endParaRPr sz="1600"/>
                    </a:p>
                  </a:txBody>
                  <a:tcPr>
                    <a:lnL w="0"/>
                    <a:lnR w="0"/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11431"/>
                  </a:ext>
                </a:extLst>
              </a:tr>
            </a:tbl>
          </a:graphicData>
        </a:graphic>
      </p:graphicFrame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8090A28-0612-4AD6-A6F1-56958383E22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0" y="2523"/>
            <a:ext cx="9144000" cy="228254"/>
          </a:xfrm>
        </p:spPr>
        <p:txBody>
          <a:bodyPr/>
          <a:lstStyle/>
          <a:p>
            <a:endParaRPr lang="sv-SE"/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99BA49CD-D745-4684-8545-44398574995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70249730"/>
              </p:ext>
            </p:extLst>
          </p:nvPr>
        </p:nvGraphicFramePr>
        <p:xfrm>
          <a:off x="653555" y="713620"/>
          <a:ext cx="10942636" cy="599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936">
                  <a:extLst>
                    <a:ext uri="{9D8B030D-6E8A-4147-A177-3AD203B41FA5}">
                      <a16:colId xmlns:a16="http://schemas.microsoft.com/office/drawing/2014/main" val="3805463886"/>
                    </a:ext>
                  </a:extLst>
                </a:gridCol>
                <a:gridCol w="4526382">
                  <a:extLst>
                    <a:ext uri="{9D8B030D-6E8A-4147-A177-3AD203B41FA5}">
                      <a16:colId xmlns:a16="http://schemas.microsoft.com/office/drawing/2014/main" val="3680380860"/>
                    </a:ext>
                  </a:extLst>
                </a:gridCol>
                <a:gridCol w="2519876">
                  <a:extLst>
                    <a:ext uri="{9D8B030D-6E8A-4147-A177-3AD203B41FA5}">
                      <a16:colId xmlns:a16="http://schemas.microsoft.com/office/drawing/2014/main" val="547204539"/>
                    </a:ext>
                  </a:extLst>
                </a:gridCol>
                <a:gridCol w="2951442">
                  <a:extLst>
                    <a:ext uri="{9D8B030D-6E8A-4147-A177-3AD203B41FA5}">
                      <a16:colId xmlns:a16="http://schemas.microsoft.com/office/drawing/2014/main" val="1372487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Projektnamn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Förslagslämnare/övrigt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Ansvarig komplettering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00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Minskad klimatpåverkan med energitillsyn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Länsstyrelsen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0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Tillsyn av tatueringsfärger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Helsingborg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0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Miljötillsyn på livsmedelsverksamheter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Helsingborg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7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Tillsyn av kommunala vattenledningsnätet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Kristianstad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65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Tillsyn av kommunala avloppsledningsnätet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Helsingborg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386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Tillsyn av IED-anläggningar och verksamhetens miljöledning (BAT 1)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Länsstyrelsen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989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Hur kan vi göra tillsyn som är bra för miljön hos mindre hästhållare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Ystad Österlens 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35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/>
                        <a:t>Vägledningar om förbränningsanläggningar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Hörby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016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/>
                        <a:t>Minska läckage från växtskyddsmedel i växthus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Länsstyrelsen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94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931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25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16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725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64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206</Words>
  <Application>Microsoft Office PowerPoint</Application>
  <PresentationFormat>Bredbild</PresentationFormat>
  <Paragraphs>112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Beredningsgruppens förslag till VP 2022 ”Workshop”</vt:lpstr>
      <vt:lpstr>VP 2021 (Grön = Miljöskydd, Orange = Hälsoskydd, Rosa = Livsmedel)</vt:lpstr>
      <vt:lpstr>Projektbeställningarna måste kompletteras då de blir utförliga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Hansson Niklas</dc:creator>
  <cp:lastModifiedBy>Hansson Niklas</cp:lastModifiedBy>
  <cp:revision>8</cp:revision>
  <dcterms:created xsi:type="dcterms:W3CDTF">2020-03-03T09:21:44Z</dcterms:created>
  <dcterms:modified xsi:type="dcterms:W3CDTF">2021-05-07T11:57:11Z</dcterms:modified>
</cp:coreProperties>
</file>