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87" r:id="rId3"/>
    <p:sldId id="296" r:id="rId4"/>
    <p:sldId id="298" r:id="rId5"/>
    <p:sldId id="300" r:id="rId6"/>
    <p:sldId id="301" r:id="rId7"/>
    <p:sldId id="303" r:id="rId8"/>
    <p:sldId id="305" r:id="rId9"/>
    <p:sldId id="304" r:id="rId10"/>
    <p:sldId id="306" r:id="rId11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04883-7E49-412F-B127-DEDFE7230BF0}" v="15" dt="2021-03-10T14:23:49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92" autoAdjust="0"/>
    <p:restoredTop sz="72425" autoAdjust="0"/>
  </p:normalViewPr>
  <p:slideViewPr>
    <p:cSldViewPr snapToGrid="0">
      <p:cViewPr varScale="1">
        <p:scale>
          <a:sx n="85" d="100"/>
          <a:sy n="85" d="100"/>
        </p:scale>
        <p:origin x="52" y="5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n Ulander" userId="923bf655-a673-48d8-9bef-2141cec10854" providerId="ADAL" clId="{EB904883-7E49-412F-B127-DEDFE7230BF0}"/>
    <pc:docChg chg="undo custSel mod addSld modSld">
      <pc:chgData name="Elin Ulander" userId="923bf655-a673-48d8-9bef-2141cec10854" providerId="ADAL" clId="{EB904883-7E49-412F-B127-DEDFE7230BF0}" dt="2021-03-10T14:25:32.384" v="245" actId="20577"/>
      <pc:docMkLst>
        <pc:docMk/>
      </pc:docMkLst>
      <pc:sldChg chg="modSp mod">
        <pc:chgData name="Elin Ulander" userId="923bf655-a673-48d8-9bef-2141cec10854" providerId="ADAL" clId="{EB904883-7E49-412F-B127-DEDFE7230BF0}" dt="2021-03-10T13:51:36.522" v="43" actId="255"/>
        <pc:sldMkLst>
          <pc:docMk/>
          <pc:sldMk cId="955733634" sldId="304"/>
        </pc:sldMkLst>
        <pc:spChg chg="mod">
          <ac:chgData name="Elin Ulander" userId="923bf655-a673-48d8-9bef-2141cec10854" providerId="ADAL" clId="{EB904883-7E49-412F-B127-DEDFE7230BF0}" dt="2021-03-10T13:51:36.522" v="43" actId="255"/>
          <ac:spMkLst>
            <pc:docMk/>
            <pc:sldMk cId="955733634" sldId="304"/>
            <ac:spMk id="9" creationId="{B5766350-EE3E-458A-9281-1549E1729F43}"/>
          </ac:spMkLst>
        </pc:spChg>
      </pc:sldChg>
      <pc:sldChg chg="modSp mod">
        <pc:chgData name="Elin Ulander" userId="923bf655-a673-48d8-9bef-2141cec10854" providerId="ADAL" clId="{EB904883-7E49-412F-B127-DEDFE7230BF0}" dt="2021-03-10T13:49:20.447" v="22" actId="27636"/>
        <pc:sldMkLst>
          <pc:docMk/>
          <pc:sldMk cId="83876534" sldId="305"/>
        </pc:sldMkLst>
        <pc:spChg chg="mod">
          <ac:chgData name="Elin Ulander" userId="923bf655-a673-48d8-9bef-2141cec10854" providerId="ADAL" clId="{EB904883-7E49-412F-B127-DEDFE7230BF0}" dt="2021-03-10T13:49:20.447" v="22" actId="27636"/>
          <ac:spMkLst>
            <pc:docMk/>
            <pc:sldMk cId="83876534" sldId="305"/>
            <ac:spMk id="9" creationId="{B5766350-EE3E-458A-9281-1549E1729F43}"/>
          </ac:spMkLst>
        </pc:spChg>
      </pc:sldChg>
      <pc:sldChg chg="addSp delSp modSp new mod modClrScheme chgLayout">
        <pc:chgData name="Elin Ulander" userId="923bf655-a673-48d8-9bef-2141cec10854" providerId="ADAL" clId="{EB904883-7E49-412F-B127-DEDFE7230BF0}" dt="2021-03-10T14:25:32.384" v="245" actId="20577"/>
        <pc:sldMkLst>
          <pc:docMk/>
          <pc:sldMk cId="2308444987" sldId="306"/>
        </pc:sldMkLst>
        <pc:spChg chg="add del">
          <ac:chgData name="Elin Ulander" userId="923bf655-a673-48d8-9bef-2141cec10854" providerId="ADAL" clId="{EB904883-7E49-412F-B127-DEDFE7230BF0}" dt="2021-03-10T14:17:38.413" v="52" actId="26606"/>
          <ac:spMkLst>
            <pc:docMk/>
            <pc:sldMk cId="2308444987" sldId="306"/>
            <ac:spMk id="2" creationId="{37B2224F-7B76-4BC8-8EA3-60D10F2CD76C}"/>
          </ac:spMkLst>
        </pc:spChg>
        <pc:spChg chg="add del">
          <ac:chgData name="Elin Ulander" userId="923bf655-a673-48d8-9bef-2141cec10854" providerId="ADAL" clId="{EB904883-7E49-412F-B127-DEDFE7230BF0}" dt="2021-03-10T14:17:32.141" v="51"/>
          <ac:spMkLst>
            <pc:docMk/>
            <pc:sldMk cId="2308444987" sldId="306"/>
            <ac:spMk id="3" creationId="{2BDED57B-BFFB-4CB7-B13A-89DDBD5C9699}"/>
          </ac:spMkLst>
        </pc:spChg>
        <pc:spChg chg="add del">
          <ac:chgData name="Elin Ulander" userId="923bf655-a673-48d8-9bef-2141cec10854" providerId="ADAL" clId="{EB904883-7E49-412F-B127-DEDFE7230BF0}" dt="2021-03-10T14:17:38.413" v="52" actId="26606"/>
          <ac:spMkLst>
            <pc:docMk/>
            <pc:sldMk cId="2308444987" sldId="306"/>
            <ac:spMk id="4" creationId="{45C000DD-2461-439F-8C4F-916570A79378}"/>
          </ac:spMkLst>
        </pc:spChg>
        <pc:spChg chg="add del mod">
          <ac:chgData name="Elin Ulander" userId="923bf655-a673-48d8-9bef-2141cec10854" providerId="ADAL" clId="{EB904883-7E49-412F-B127-DEDFE7230BF0}" dt="2021-03-10T14:22:05.328" v="132" actId="478"/>
          <ac:spMkLst>
            <pc:docMk/>
            <pc:sldMk cId="2308444987" sldId="306"/>
            <ac:spMk id="9" creationId="{86B4835C-42F4-46FB-B32A-18AA87473A54}"/>
          </ac:spMkLst>
        </pc:spChg>
        <pc:spChg chg="add del mod">
          <ac:chgData name="Elin Ulander" userId="923bf655-a673-48d8-9bef-2141cec10854" providerId="ADAL" clId="{EB904883-7E49-412F-B127-DEDFE7230BF0}" dt="2021-03-10T14:17:25.422" v="49" actId="26606"/>
          <ac:spMkLst>
            <pc:docMk/>
            <pc:sldMk cId="2308444987" sldId="306"/>
            <ac:spMk id="10" creationId="{C356186D-DD9A-4FEA-8AC5-6F7983A55E0F}"/>
          </ac:spMkLst>
        </pc:spChg>
        <pc:spChg chg="add mod">
          <ac:chgData name="Elin Ulander" userId="923bf655-a673-48d8-9bef-2141cec10854" providerId="ADAL" clId="{EB904883-7E49-412F-B127-DEDFE7230BF0}" dt="2021-03-10T14:25:32.384" v="245" actId="20577"/>
          <ac:spMkLst>
            <pc:docMk/>
            <pc:sldMk cId="2308444987" sldId="306"/>
            <ac:spMk id="11" creationId="{BFD74F71-E452-42D5-99B2-EC29DEC9E68A}"/>
          </ac:spMkLst>
        </pc:spChg>
        <pc:spChg chg="add del mod">
          <ac:chgData name="Elin Ulander" userId="923bf655-a673-48d8-9bef-2141cec10854" providerId="ADAL" clId="{EB904883-7E49-412F-B127-DEDFE7230BF0}" dt="2021-03-10T14:17:25.422" v="49" actId="26606"/>
          <ac:spMkLst>
            <pc:docMk/>
            <pc:sldMk cId="2308444987" sldId="306"/>
            <ac:spMk id="12" creationId="{43096C2B-1091-4667-B708-96AF7EB09F7D}"/>
          </ac:spMkLst>
        </pc:spChg>
        <pc:graphicFrameChg chg="add del mod modGraphic">
          <ac:chgData name="Elin Ulander" userId="923bf655-a673-48d8-9bef-2141cec10854" providerId="ADAL" clId="{EB904883-7E49-412F-B127-DEDFE7230BF0}" dt="2021-03-10T14:17:29.549" v="50"/>
          <ac:graphicFrameMkLst>
            <pc:docMk/>
            <pc:sldMk cId="2308444987" sldId="306"/>
            <ac:graphicFrameMk id="5" creationId="{5C61FCE1-160B-41B2-95ED-88A6A6F2D7B7}"/>
          </ac:graphicFrameMkLst>
        </pc:graphicFrameChg>
        <pc:graphicFrameChg chg="add del mod modGraphic">
          <ac:chgData name="Elin Ulander" userId="923bf655-a673-48d8-9bef-2141cec10854" providerId="ADAL" clId="{EB904883-7E49-412F-B127-DEDFE7230BF0}" dt="2021-03-10T14:24:38.640" v="235" actId="20577"/>
          <ac:graphicFrameMkLst>
            <pc:docMk/>
            <pc:sldMk cId="2308444987" sldId="306"/>
            <ac:graphicFrameMk id="6" creationId="{73EC8644-F3A4-4BE8-B2FD-8160C3CDC5EF}"/>
          </ac:graphicFrameMkLst>
        </pc:graphicFrameChg>
        <pc:graphicFrameChg chg="add mod modGraphic">
          <ac:chgData name="Elin Ulander" userId="923bf655-a673-48d8-9bef-2141cec10854" providerId="ADAL" clId="{EB904883-7E49-412F-B127-DEDFE7230BF0}" dt="2021-03-10T14:24:36.785" v="234" actId="20577"/>
          <ac:graphicFrameMkLst>
            <pc:docMk/>
            <pc:sldMk cId="2308444987" sldId="306"/>
            <ac:graphicFrameMk id="7" creationId="{80CCB294-D2A5-4BA3-9C88-3613EFB266BB}"/>
          </ac:graphicFrameMkLst>
        </pc:graphicFrameChg>
        <pc:picChg chg="add mod">
          <ac:chgData name="Elin Ulander" userId="923bf655-a673-48d8-9bef-2141cec10854" providerId="ADAL" clId="{EB904883-7E49-412F-B127-DEDFE7230BF0}" dt="2021-03-10T14:17:49.931" v="53"/>
          <ac:picMkLst>
            <pc:docMk/>
            <pc:sldMk cId="2308444987" sldId="306"/>
            <ac:picMk id="13" creationId="{69F2ED80-619E-4994-817D-F544E0BD9174}"/>
          </ac:picMkLst>
        </pc:picChg>
        <pc:picChg chg="add mod">
          <ac:chgData name="Elin Ulander" userId="923bf655-a673-48d8-9bef-2141cec10854" providerId="ADAL" clId="{EB904883-7E49-412F-B127-DEDFE7230BF0}" dt="2021-03-10T14:17:58.130" v="54"/>
          <ac:picMkLst>
            <pc:docMk/>
            <pc:sldMk cId="2308444987" sldId="306"/>
            <ac:picMk id="14" creationId="{6C2D7F19-E72D-4B2B-9A69-F4A9709E22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Antal</a:t>
            </a:r>
            <a:r>
              <a:rPr lang="sv-SE" baseline="0" dirty="0"/>
              <a:t> per kategori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3 päng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0-4F65-B445-FBC2F06A9CB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 poäng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Blad1!$C$2:$C$10</c:f>
              <c:numCache>
                <c:formatCode>General</c:formatCode>
                <c:ptCount val="9"/>
                <c:pt idx="0">
                  <c:v>11</c:v>
                </c:pt>
                <c:pt idx="1">
                  <c:v>12</c:v>
                </c:pt>
                <c:pt idx="2">
                  <c:v>10</c:v>
                </c:pt>
                <c:pt idx="3">
                  <c:v>16</c:v>
                </c:pt>
                <c:pt idx="4">
                  <c:v>14</c:v>
                </c:pt>
                <c:pt idx="5">
                  <c:v>5</c:v>
                </c:pt>
                <c:pt idx="6">
                  <c:v>11</c:v>
                </c:pt>
                <c:pt idx="7">
                  <c:v>12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0-4F65-B445-FBC2F06A9CB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1 poäng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Blad1!$D$2:$D$10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F0-4F65-B445-FBC2F06A9CB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0 poäng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Blad1!$E$2:$E$10</c:f>
              <c:numCache>
                <c:formatCode>General</c:formatCode>
                <c:ptCount val="9"/>
                <c:pt idx="0">
                  <c:v>6</c:v>
                </c:pt>
                <c:pt idx="1">
                  <c:v>4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F0-4F65-B445-FBC2F06A9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037320"/>
        <c:axId val="586044864"/>
      </c:barChart>
      <c:catAx>
        <c:axId val="58603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6044864"/>
        <c:crosses val="autoZero"/>
        <c:auto val="1"/>
        <c:lblAlgn val="ctr"/>
        <c:lblOffset val="100"/>
        <c:noMultiLvlLbl val="0"/>
      </c:catAx>
      <c:valAx>
        <c:axId val="58604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8603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Summa</a:t>
            </a:r>
            <a:r>
              <a:rPr lang="sv-SE" baseline="0" dirty="0"/>
              <a:t> popularitet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3 &amp; 2 poängare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31</c:v>
                </c:pt>
                <c:pt idx="1">
                  <c:v>33</c:v>
                </c:pt>
                <c:pt idx="2">
                  <c:v>29</c:v>
                </c:pt>
                <c:pt idx="3">
                  <c:v>41</c:v>
                </c:pt>
                <c:pt idx="4">
                  <c:v>49</c:v>
                </c:pt>
                <c:pt idx="5">
                  <c:v>19</c:v>
                </c:pt>
                <c:pt idx="6">
                  <c:v>22</c:v>
                </c:pt>
                <c:pt idx="7">
                  <c:v>33</c:v>
                </c:pt>
                <c:pt idx="8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8E-4B72-9E70-9DE3851B30B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Totalpoäng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Blad1!$C$2:$C$10</c:f>
              <c:numCache>
                <c:formatCode>General</c:formatCode>
                <c:ptCount val="9"/>
                <c:pt idx="0">
                  <c:v>36</c:v>
                </c:pt>
                <c:pt idx="1">
                  <c:v>48</c:v>
                </c:pt>
                <c:pt idx="2">
                  <c:v>31</c:v>
                </c:pt>
                <c:pt idx="3">
                  <c:v>44</c:v>
                </c:pt>
                <c:pt idx="4">
                  <c:v>51</c:v>
                </c:pt>
                <c:pt idx="5">
                  <c:v>21</c:v>
                </c:pt>
                <c:pt idx="6">
                  <c:v>29</c:v>
                </c:pt>
                <c:pt idx="7">
                  <c:v>39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8E-4B72-9E70-9DE3851B30B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Dissade poäng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Blad1!$D$2:$D$10</c:f>
              <c:numCache>
                <c:formatCode>General</c:formatCode>
                <c:ptCount val="9"/>
                <c:pt idx="0">
                  <c:v>6</c:v>
                </c:pt>
                <c:pt idx="1">
                  <c:v>4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14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8E-4B72-9E70-9DE3851B3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5065600"/>
        <c:axId val="595067896"/>
      </c:barChart>
      <c:catAx>
        <c:axId val="59506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067896"/>
        <c:crosses val="autoZero"/>
        <c:auto val="1"/>
        <c:lblAlgn val="ctr"/>
        <c:lblOffset val="100"/>
        <c:noMultiLvlLbl val="0"/>
      </c:catAx>
      <c:valAx>
        <c:axId val="59506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9506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Popularitet</a:t>
            </a:r>
            <a:r>
              <a:rPr lang="sv-SE" baseline="0" dirty="0"/>
              <a:t> vs viktad diss (0p = 3)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3 &amp; 2 poängare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Blad1!$B$2:$B$10</c:f>
              <c:numCache>
                <c:formatCode>General</c:formatCode>
                <c:ptCount val="9"/>
                <c:pt idx="0">
                  <c:v>31</c:v>
                </c:pt>
                <c:pt idx="1">
                  <c:v>33</c:v>
                </c:pt>
                <c:pt idx="2">
                  <c:v>29</c:v>
                </c:pt>
                <c:pt idx="3">
                  <c:v>41</c:v>
                </c:pt>
                <c:pt idx="4">
                  <c:v>49</c:v>
                </c:pt>
                <c:pt idx="5">
                  <c:v>19</c:v>
                </c:pt>
                <c:pt idx="6">
                  <c:v>22</c:v>
                </c:pt>
                <c:pt idx="7">
                  <c:v>33</c:v>
                </c:pt>
                <c:pt idx="8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7-46D0-A07D-089085F2C0E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Totalpoäng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Blad1!$C$2:$C$10</c:f>
              <c:numCache>
                <c:formatCode>General</c:formatCode>
                <c:ptCount val="9"/>
                <c:pt idx="0">
                  <c:v>36</c:v>
                </c:pt>
                <c:pt idx="1">
                  <c:v>48</c:v>
                </c:pt>
                <c:pt idx="2">
                  <c:v>31</c:v>
                </c:pt>
                <c:pt idx="3">
                  <c:v>44</c:v>
                </c:pt>
                <c:pt idx="4">
                  <c:v>51</c:v>
                </c:pt>
                <c:pt idx="5">
                  <c:v>21</c:v>
                </c:pt>
                <c:pt idx="6">
                  <c:v>29</c:v>
                </c:pt>
                <c:pt idx="7">
                  <c:v>39</c:v>
                </c:pt>
                <c:pt idx="8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7-46D0-A07D-089085F2C0E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Dissade poäng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Blad1!$A$2:$A$10</c:f>
              <c:strCache>
                <c:ptCount val="9"/>
                <c:pt idx="0">
                  <c:v>1 Energi</c:v>
                </c:pt>
                <c:pt idx="1">
                  <c:v>2 Tatuering</c:v>
                </c:pt>
                <c:pt idx="2">
                  <c:v>3 Miljö livsmedel</c:v>
                </c:pt>
                <c:pt idx="3">
                  <c:v>4 Vattenledningsnät</c:v>
                </c:pt>
                <c:pt idx="4">
                  <c:v>5 Spillvattennät</c:v>
                </c:pt>
                <c:pt idx="5">
                  <c:v>6 IED tillsyn</c:v>
                </c:pt>
                <c:pt idx="6">
                  <c:v>7 Hästhållare</c:v>
                </c:pt>
                <c:pt idx="7">
                  <c:v>8 Förbränning</c:v>
                </c:pt>
                <c:pt idx="8">
                  <c:v>9 Växthus kem</c:v>
                </c:pt>
              </c:strCache>
            </c:strRef>
          </c:cat>
          <c:val>
            <c:numRef>
              <c:f>Blad1!$D$2:$D$10</c:f>
              <c:numCache>
                <c:formatCode>General</c:formatCode>
                <c:ptCount val="9"/>
                <c:pt idx="0">
                  <c:v>18</c:v>
                </c:pt>
                <c:pt idx="1">
                  <c:v>12</c:v>
                </c:pt>
                <c:pt idx="2">
                  <c:v>30</c:v>
                </c:pt>
                <c:pt idx="3">
                  <c:v>9</c:v>
                </c:pt>
                <c:pt idx="4">
                  <c:v>6</c:v>
                </c:pt>
                <c:pt idx="5">
                  <c:v>42</c:v>
                </c:pt>
                <c:pt idx="6">
                  <c:v>18</c:v>
                </c:pt>
                <c:pt idx="7">
                  <c:v>12</c:v>
                </c:pt>
                <c:pt idx="8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7-46D0-A07D-089085F2C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1659664"/>
        <c:axId val="641660976"/>
      </c:barChart>
      <c:catAx>
        <c:axId val="64165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1660976"/>
        <c:crosses val="autoZero"/>
        <c:auto val="1"/>
        <c:lblAlgn val="ctr"/>
        <c:lblOffset val="100"/>
        <c:noMultiLvlLbl val="0"/>
      </c:catAx>
      <c:valAx>
        <c:axId val="64166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4165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59794-6EB7-4368-A4C5-2DD7BCBCF33E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2E715-C4E4-4143-A2F3-50873B14821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71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Välkomna och presentation namnen bordet runt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8AFF82-269B-4F65-9B3B-C4595C59A93E}" type="slidenum">
              <a:rPr lang="sv-SE" altLang="sv-SE" smtClean="0"/>
              <a:pPr>
                <a:defRPr/>
              </a:pPr>
              <a:t>1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85576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829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77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7751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9716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1613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122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660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Avgränsningar  att gruppen är överens 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2E715-C4E4-4143-A2F3-50873B14821E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631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4147F6-2FFA-4E11-8546-651E2D1CE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0D793C1-B7F9-48D6-96A1-64CDBCA11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D49B88-2F9F-469A-BCE2-EEABDB93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9A9C99-4635-40BC-AD96-AD5B8132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BB3261-6970-45D9-9FCC-E4DD06FE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683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9B5CE4-54CE-4C89-AA3D-E5E02D1D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7E8FE7B-0039-4AE3-8792-569B58C93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6A170B-5B79-4E21-AFC6-9E762356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CADB37-FBE0-4EEC-BD7C-50FD142ED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D07126-AB57-4160-BC37-E9444B32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571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B940FBA-8D58-4A63-A1D9-9836B149D6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5B9CDD-54AD-4E91-9DF6-10E7A5E3E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03AD243-BA16-4624-A78F-E06CEDD2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F101AA-B3E5-493C-BEED-0B81817F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B0173B-0DA3-4A3B-9E3D-BC859589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632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4C59B-CC65-4830-B091-D271D3ED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C574D6-2917-45C3-A4D9-99CCCED1D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8D2197-4C4B-46A6-9A76-33224790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EB41F3-0A55-40AB-A7B2-6A6BAD3D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4621B-CDCC-42E7-8017-A7E4E662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4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8BBCD9-4428-4911-8F23-000802231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413745-460C-4F89-80E5-90AE6317A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5DB181-EF1B-4499-AB13-CF03F9DB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B66D27-E70B-454C-B692-5F2120E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724C89-C7C2-4312-A89B-9511ABDA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52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450224-6E17-4E9F-BA78-E9D5EB49B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E9C0D4-87B4-43B2-A5EF-6A089870C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14242E-C0BD-4492-B4E9-E0014B60B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5CD5B7E-FD77-499D-980F-657ACC317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28FA27-3BC2-48B6-B565-5B0E12121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ECCC3A-0592-4752-BC8E-A5C141CD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474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D14662-5D1C-4F17-8F48-FE9A27664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2A14FD-9D8A-40BF-9DA8-36AF7D79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E506B04-E458-4EBE-ADA8-FCF2957E6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6C61240-9F21-45EF-9AB5-6BF6DFD63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F73328-DF9C-4BDA-84FF-4477D818D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1A64C6-7C32-4A0A-ABA8-94C5CAD9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10C0027-EEF1-400C-AE9C-6D4222A3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8543D53-054F-406E-BB97-A861DB5C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94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53F6C5-6CDF-4E8B-9191-56C1408B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71CF0D4-6F75-4732-A2B5-FFA79978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A6D955-EFC6-4B3A-8AC3-2B16D60E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1DFA73-0A8C-49FF-9ABA-CCF1E0AB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276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3C0AC03-8AE0-475A-9902-954AD2E0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7F89091-9E97-4D9C-8E30-11765379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9B81373-F4FF-4951-8CAF-943913095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40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DB482D-5DF0-4AFB-A1EE-6293399F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7E383-E818-49EA-86EC-60A2D77C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FA62DB-3700-41A4-9E1C-AA5917B57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91C7DA-2D95-4188-AE2F-DA2D7CA3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687D8F-AB15-4783-9378-07D082DB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94AA6B-D59D-4CA0-98DA-576D8AD7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836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875AE4-4B8E-4529-B015-E83FBA42F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1446FB5-7F58-445D-B6C0-E32E85FFE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4E9F43-E899-446B-86D5-A77BC7456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4D42FB7-056F-48FF-8D67-2F20F968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F3AD9C-FB9F-46EF-A355-15BCD985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42B1F2-8EE8-4272-AD9F-30D91DDA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174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023F207-D270-49C9-9170-31052F95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196689-25BF-42BA-9CBC-BD4B696CD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C462B8-5C5A-41E3-969F-665A0C141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31D8-E122-46CE-B011-1CE991A64C65}" type="datetimeFigureOut">
              <a:rPr lang="sv-SE" smtClean="0"/>
              <a:pPr/>
              <a:t>2021-03-10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810807-47CA-47AA-AFB1-232E4DD5C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ED58C1-8FD6-4E1E-94C1-75F1F09B2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ED49-BA0C-47E4-9F27-9AD00D081EC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2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ljosamverkanskane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182590" y="3827241"/>
            <a:ext cx="10472261" cy="1619060"/>
          </a:xfrm>
        </p:spPr>
        <p:txBody>
          <a:bodyPr>
            <a:noAutofit/>
          </a:bodyPr>
          <a:lstStyle/>
          <a:p>
            <a:pPr algn="ctr"/>
            <a:r>
              <a:rPr lang="sv-SE" sz="2000" dirty="0"/>
              <a:t>Ett samarbete mellan</a:t>
            </a:r>
          </a:p>
          <a:p>
            <a:pPr algn="ctr"/>
            <a:r>
              <a:rPr lang="sv-SE" sz="2000" dirty="0"/>
              <a:t>Skånes 33 kommuner – Länsstyrelsen Skåne – Arbets-och miljömedicin Syd – Skånes Kommuner</a:t>
            </a:r>
          </a:p>
          <a:p>
            <a:pPr algn="ctr"/>
            <a:r>
              <a:rPr lang="sv-SE" sz="2000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Miljösamverkan Skåne</a:t>
            </a:r>
            <a:endParaRPr lang="sv-SE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sv-SE" sz="2000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sv-SE" sz="2000" dirty="0">
                <a:solidFill>
                  <a:schemeClr val="accent6">
                    <a:lumMod val="50000"/>
                  </a:schemeClr>
                </a:solidFill>
              </a:rPr>
              <a:t>Elin Ulander, Skånes Kommuner - Niklas Hansson, Länsstyrelsen Skåne</a:t>
            </a:r>
          </a:p>
        </p:txBody>
      </p:sp>
      <p:sp>
        <p:nvSpPr>
          <p:cNvPr id="12" name="Rektangel 11"/>
          <p:cNvSpPr/>
          <p:nvPr/>
        </p:nvSpPr>
        <p:spPr>
          <a:xfrm>
            <a:off x="0" y="0"/>
            <a:ext cx="12192000" cy="998219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v-SE" sz="3600" b="1" dirty="0">
              <a:solidFill>
                <a:srgbClr val="008000"/>
              </a:solidFill>
              <a:latin typeface="Garamond" panose="02020404030301010803" pitchFamily="18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928360"/>
            <a:ext cx="12205250" cy="1161332"/>
          </a:xfrm>
          <a:prstGeom prst="rect">
            <a:avLst/>
          </a:prstGeom>
        </p:spPr>
      </p:pic>
      <p:pic>
        <p:nvPicPr>
          <p:cNvPr id="14" name="Bildobjekt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38" y="1241894"/>
            <a:ext cx="5797225" cy="23707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6185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FD74F71-E452-42D5-99B2-EC29DEC9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799"/>
            <a:ext cx="10515600" cy="756665"/>
          </a:xfrm>
        </p:spPr>
        <p:txBody>
          <a:bodyPr/>
          <a:lstStyle/>
          <a:p>
            <a:r>
              <a:rPr lang="en-US" dirty="0" err="1"/>
              <a:t>Enkäten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besvarad</a:t>
            </a:r>
            <a:r>
              <a:rPr lang="en-US" dirty="0"/>
              <a:t> av (26 </a:t>
            </a:r>
            <a:r>
              <a:rPr lang="en-US" dirty="0" err="1"/>
              <a:t>svar</a:t>
            </a:r>
            <a:r>
              <a:rPr lang="en-US"/>
              <a:t>)</a:t>
            </a:r>
            <a:endParaRPr lang="en-US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73EC8644-F3A4-4BE8-B2FD-8160C3CDC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68807"/>
              </p:ext>
            </p:extLst>
          </p:nvPr>
        </p:nvGraphicFramePr>
        <p:xfrm>
          <a:off x="712033" y="1080908"/>
          <a:ext cx="4332157" cy="4114140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4332157">
                  <a:extLst>
                    <a:ext uri="{9D8B030D-6E8A-4147-A177-3AD203B41FA5}">
                      <a16:colId xmlns:a16="http://schemas.microsoft.com/office/drawing/2014/main" val="2046631249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Arbets- och miljömedicin (AMM) Syd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97651065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Bygg- och miljöenheten, Kävlinge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429319581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Eslövs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95448573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Höganäs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4170773985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Hörby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57501637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Höörs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88915288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Kristianstads kommun, Miljö- och samhällsbyggnadsförvaltningen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37900851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Landskrona stad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72140330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Lomma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18229759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Länsstyrelsen Skåne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141999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Länsstyrelsen Skåne Miljötillsynsenheten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3673504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Miljö- och stadsbyggnadsförvaltningen i Hässleholm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380518916"/>
                  </a:ext>
                </a:extLst>
              </a:tr>
            </a:tbl>
          </a:graphicData>
        </a:graphic>
      </p:graphicFrame>
      <p:pic>
        <p:nvPicPr>
          <p:cNvPr id="13" name="Bildobjekt 12">
            <a:extLst>
              <a:ext uri="{FF2B5EF4-FFF2-40B4-BE49-F238E27FC236}">
                <a16:creationId xmlns:a16="http://schemas.microsoft.com/office/drawing/2014/main" id="{69F2ED80-619E-4994-817D-F544E0BD91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6C2D7F19-E72D-4B2B-9A69-F4A9709E22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80CCB294-D2A5-4BA3-9C88-3613EFB26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36252"/>
              </p:ext>
            </p:extLst>
          </p:nvPr>
        </p:nvGraphicFramePr>
        <p:xfrm>
          <a:off x="5329003" y="1060039"/>
          <a:ext cx="3677589" cy="4987845"/>
        </p:xfrm>
        <a:graphic>
          <a:graphicData uri="http://schemas.openxmlformats.org/drawingml/2006/table">
            <a:tbl>
              <a:tblPr>
                <a:tableStyleId>{69012ECD-51FC-41F1-AA8D-1B2483CD663E}</a:tableStyleId>
              </a:tblPr>
              <a:tblGrid>
                <a:gridCol w="3677589">
                  <a:extLst>
                    <a:ext uri="{9D8B030D-6E8A-4147-A177-3AD203B41FA5}">
                      <a16:colId xmlns:a16="http://schemas.microsoft.com/office/drawing/2014/main" val="88099037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Miljöförvaltningen Helsingborgs stad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42437215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Miljöförvaltningen i Malmö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85190806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Myndighetskontoret, Bromölla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2872618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Osby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21524969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Sjöbo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32588197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Staffanstorps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131865678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Svedala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82431518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Söderåsens miljöförbund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380409893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Trelleborgs kommun, Samhällsbyggnadsförvaltningen, Miljöavdelningen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109926810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Vellinge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77575263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Ystad-Österlenregionens miljöförbund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75054383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Ängelholms kommun, Miljöenheten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31909348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sv-SE" sz="1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Östra Göinge kommun</a:t>
                      </a:r>
                    </a:p>
                  </a:txBody>
                  <a:tcPr marL="5025" marR="5025" marT="5025" marB="0" anchor="b"/>
                </a:tc>
                <a:extLst>
                  <a:ext uri="{0D108BD9-81ED-4DB2-BD59-A6C34878D82A}">
                    <a16:rowId xmlns:a16="http://schemas.microsoft.com/office/drawing/2014/main" val="2564136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4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r>
              <a:rPr lang="sv-SE" sz="3100" b="1" dirty="0"/>
              <a:t>Det här röstade vi på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4864607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Minskad klimatpåverkan med energitillsyn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Tillsyn av tatueringsfärger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Miljötillsyn på livsmedelsverksamheter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Tillsyn av det kommunala vattenledningsnätet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Tillsyn av det kommunala spillvattennätet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Tillsyn av IED-anläggningar och verksamhetens miljöledning </a:t>
            </a:r>
            <a:br>
              <a:rPr lang="sv-SE" sz="2800" dirty="0"/>
            </a:br>
            <a:r>
              <a:rPr lang="sv-SE" sz="2800" dirty="0"/>
              <a:t>(BAT 1)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Hur kan vi göra tillsyn som är bra för miljön hos mindre hästhållare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Vägledningar om förbränningsanläggningar</a:t>
            </a:r>
          </a:p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r>
              <a:rPr lang="sv-SE" sz="2800" dirty="0"/>
              <a:t>Minska läckage från växtskyddsmedel i växthus</a:t>
            </a:r>
          </a:p>
        </p:txBody>
      </p:sp>
    </p:spTree>
    <p:extLst>
      <p:ext uri="{BB962C8B-B14F-4D97-AF65-F5344CB8AC3E}">
        <p14:creationId xmlns:p14="http://schemas.microsoft.com/office/powerpoint/2010/main" val="116897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012" y="401901"/>
            <a:ext cx="10060932" cy="4864607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endParaRPr lang="sv-SE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2441182-302D-4C6C-B2AD-A1FC0322D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5105645"/>
              </p:ext>
            </p:extLst>
          </p:nvPr>
        </p:nvGraphicFramePr>
        <p:xfrm>
          <a:off x="877442" y="59421"/>
          <a:ext cx="9191844" cy="639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5823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7012" y="1097280"/>
            <a:ext cx="10060932" cy="4864607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endParaRPr lang="sv-SE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AEF014-1A4B-48E2-9602-23BFC1825B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793001"/>
              </p:ext>
            </p:extLst>
          </p:nvPr>
        </p:nvGraphicFramePr>
        <p:xfrm>
          <a:off x="1214056" y="219322"/>
          <a:ext cx="9002486" cy="6235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79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4864607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ct val="0"/>
              </a:spcBef>
              <a:buFont typeface="+mj-lt"/>
              <a:buAutoNum type="arabicPeriod"/>
            </a:pPr>
            <a:endParaRPr lang="sv-SE" sz="28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F3D3450-09D3-44CC-8C7A-045805024F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254502"/>
              </p:ext>
            </p:extLst>
          </p:nvPr>
        </p:nvGraphicFramePr>
        <p:xfrm>
          <a:off x="1186297" y="-18502"/>
          <a:ext cx="8986701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67511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r>
              <a:rPr lang="sv-SE" sz="3100" b="1" dirty="0"/>
              <a:t>Kommentarer från röstningen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4864607"/>
          </a:xfrm>
        </p:spPr>
        <p:txBody>
          <a:bodyPr>
            <a:normAutofit/>
          </a:bodyPr>
          <a:lstStyle/>
          <a:p>
            <a:pPr algn="l" fontAlgn="t"/>
            <a:r>
              <a:rPr lang="sv-SE" sz="2800" dirty="0"/>
              <a:t>1.   Minskad klimatpåverkan med energitillsyn</a:t>
            </a:r>
            <a:br>
              <a:rPr lang="sv-SE" sz="2800" dirty="0"/>
            </a:br>
            <a:r>
              <a:rPr lang="sv-SE" sz="2200" dirty="0"/>
              <a:t>Vi tycker området är intressant, men bedriver idag redan aktiv tillsyn i området varför vi inte kan prioritera det ytterligare.</a:t>
            </a:r>
          </a:p>
          <a:p>
            <a:pPr algn="l" fontAlgn="t"/>
            <a:r>
              <a:rPr lang="sv-SE" sz="2200" dirty="0"/>
              <a:t>Intressant generellt, men utanför vår organisations verksamhetsområde</a:t>
            </a:r>
          </a:p>
          <a:p>
            <a:pPr algn="l" fontAlgn="t"/>
            <a:r>
              <a:rPr lang="sv-SE" sz="2200" dirty="0"/>
              <a:t>Bra att sprida erfarenhet och förslag på beslutsformuleringar från de som arbetat mer med energitillsyn. Kan tycka att det vore bäst om de med erfarenhet  är med i projektgrupp och diskuterar samsyn kring krav och åtgärder och beslutsformuleringar att det sprids till övriga kommuner via skriftligt material.</a:t>
            </a:r>
            <a:br>
              <a:rPr lang="sv-SE" sz="2200" dirty="0"/>
            </a:br>
            <a:r>
              <a:rPr lang="sv-SE" sz="2200" dirty="0"/>
              <a:t>Intressant projekt för Länsstyrelsen</a:t>
            </a:r>
            <a:br>
              <a:rPr lang="sv-SE" sz="2800" dirty="0"/>
            </a:br>
            <a:endParaRPr lang="sv-SE" sz="2800" dirty="0"/>
          </a:p>
          <a:p>
            <a:pPr algn="l">
              <a:spcBef>
                <a:spcPct val="0"/>
              </a:spcBef>
            </a:pPr>
            <a:r>
              <a:rPr lang="sv-SE" sz="2800" dirty="0"/>
              <a:t>2.   Tillsyn av tatueringsfärger</a:t>
            </a:r>
            <a:br>
              <a:rPr lang="sv-SE" sz="2800" dirty="0"/>
            </a:br>
            <a:r>
              <a:rPr lang="sv-SE" sz="2200" dirty="0"/>
              <a:t>Vi har inga aktuella objekt. Annars hade det varit intressant.</a:t>
            </a:r>
            <a:br>
              <a:rPr lang="sv-SE" sz="2200" dirty="0"/>
            </a:br>
            <a:r>
              <a:rPr lang="sv-SE" sz="2200" dirty="0"/>
              <a:t>Vi räknar inte med att ha tillsyn på stickande/skärande under 2022</a:t>
            </a:r>
            <a:br>
              <a:rPr lang="sv-SE" sz="2200" dirty="0"/>
            </a:br>
            <a:r>
              <a:rPr lang="sv-SE" sz="2200" dirty="0"/>
              <a:t>Har bara en tatuerare i kommunen.</a:t>
            </a:r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62761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r>
              <a:rPr lang="sv-SE" sz="3100" b="1" dirty="0"/>
              <a:t>Kommentarer från röstningen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4864607"/>
          </a:xfrm>
        </p:spPr>
        <p:txBody>
          <a:bodyPr>
            <a:normAutofit/>
          </a:bodyPr>
          <a:lstStyle/>
          <a:p>
            <a:pPr algn="l" fontAlgn="t"/>
            <a:r>
              <a:rPr lang="sv-SE" sz="2800" dirty="0"/>
              <a:t>3.    Miljötillsyn på livsmedelsverksamheter</a:t>
            </a:r>
            <a:br>
              <a:rPr lang="sv-SE" sz="2800" dirty="0"/>
            </a:br>
            <a:r>
              <a:rPr lang="sv-SE" sz="2200" dirty="0"/>
              <a:t>Vi har inga större industrier och projektet är därför inte aktuellt för oss. (Annars intressant projekt)</a:t>
            </a:r>
          </a:p>
          <a:p>
            <a:pPr algn="l" fontAlgn="t"/>
            <a:r>
              <a:rPr lang="sv-SE" sz="2200" dirty="0"/>
              <a:t>Vi har inga anmälningspliktiga verksamheter som faller in under den här kategorin.</a:t>
            </a:r>
          </a:p>
          <a:p>
            <a:pPr algn="l" fontAlgn="t"/>
            <a:r>
              <a:rPr lang="sv-SE" sz="2200" dirty="0"/>
              <a:t>Vi har inga av den här typen verksamheter.</a:t>
            </a:r>
          </a:p>
          <a:p>
            <a:pPr algn="l" fontAlgn="t"/>
            <a:r>
              <a:rPr lang="sv-SE" sz="2200" dirty="0"/>
              <a:t>Intressant, men utanför vår organisations verksamhetsområde</a:t>
            </a:r>
          </a:p>
          <a:p>
            <a:pPr algn="l" fontAlgn="t"/>
            <a:r>
              <a:rPr lang="sv-SE" sz="2200" dirty="0"/>
              <a:t>Mycket välbehövligt.</a:t>
            </a:r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 fontAlgn="t"/>
            <a:r>
              <a:rPr lang="sv-SE" sz="2800" dirty="0"/>
              <a:t>4.    Tillsyn av kommunala vattenledningsnätet</a:t>
            </a:r>
            <a:br>
              <a:rPr lang="sv-SE" sz="2800" dirty="0"/>
            </a:br>
            <a:r>
              <a:rPr lang="sv-SE" sz="2200" dirty="0"/>
              <a:t>Vi har tillsyn i år.</a:t>
            </a:r>
          </a:p>
          <a:p>
            <a:pPr algn="l" fontAlgn="t"/>
            <a:r>
              <a:rPr lang="sv-SE" sz="2200" dirty="0"/>
              <a:t>Intressant generellt, men utanför vår organisations verksamhetsområde</a:t>
            </a:r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18037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r>
              <a:rPr lang="sv-SE" sz="3100" b="1" dirty="0"/>
              <a:t>Kommentarer från röstningen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4864607"/>
          </a:xfrm>
        </p:spPr>
        <p:txBody>
          <a:bodyPr>
            <a:normAutofit fontScale="92500" lnSpcReduction="10000"/>
          </a:bodyPr>
          <a:lstStyle/>
          <a:p>
            <a:pPr algn="l" fontAlgn="t"/>
            <a:r>
              <a:rPr lang="sv-SE" sz="2800" dirty="0"/>
              <a:t>5.    Tillsyn av kommunala avloppsledningsnätet</a:t>
            </a:r>
            <a:br>
              <a:rPr lang="sv-SE" sz="2800" dirty="0"/>
            </a:br>
            <a:r>
              <a:rPr lang="sv-SE" sz="2200" dirty="0"/>
              <a:t>Borde finnas lite samordningsvinst (information tex, samma huvudman oftast) att vara med i både projekt 4 och 5.</a:t>
            </a:r>
          </a:p>
          <a:p>
            <a:pPr algn="l" fontAlgn="t"/>
            <a:r>
              <a:rPr lang="sv-SE" sz="2200" dirty="0"/>
              <a:t>Intressant generellt, men utanför vår organisations verksamhetsområde</a:t>
            </a:r>
          </a:p>
          <a:p>
            <a:pPr algn="l" fontAlgn="t"/>
            <a:r>
              <a:rPr lang="sv-SE" sz="2200" dirty="0"/>
              <a:t>Mycket intressant</a:t>
            </a:r>
          </a:p>
          <a:p>
            <a:pPr algn="l" fontAlgn="t"/>
            <a:endParaRPr lang="sv-SE" sz="2200" dirty="0"/>
          </a:p>
          <a:p>
            <a:pPr algn="l" fontAlgn="t"/>
            <a:r>
              <a:rPr lang="sv-SE" sz="2800" dirty="0"/>
              <a:t>6.    Tillsyn av IED-anläggningar och verksamhetens miljöledning </a:t>
            </a:r>
            <a:br>
              <a:rPr lang="sv-SE" sz="2800" dirty="0"/>
            </a:br>
            <a:r>
              <a:rPr lang="sv-SE" sz="2800" dirty="0"/>
              <a:t>(BAT 1)</a:t>
            </a:r>
            <a:br>
              <a:rPr lang="sv-SE" sz="2800" dirty="0"/>
            </a:br>
            <a:r>
              <a:rPr lang="sv-SE" sz="2200" dirty="0"/>
              <a:t>Vi har inga livsmedelsindustrier</a:t>
            </a:r>
          </a:p>
          <a:p>
            <a:pPr algn="l" fontAlgn="t"/>
            <a:r>
              <a:rPr lang="sv-SE" sz="2200" dirty="0"/>
              <a:t>V har inga objekt</a:t>
            </a:r>
          </a:p>
          <a:p>
            <a:pPr algn="l" fontAlgn="t"/>
            <a:r>
              <a:rPr lang="sv-SE" sz="2200" dirty="0"/>
              <a:t>Vi har inga sådana verksamheter.</a:t>
            </a:r>
          </a:p>
          <a:p>
            <a:pPr algn="l" fontAlgn="t"/>
            <a:r>
              <a:rPr lang="sv-SE" sz="2200" dirty="0"/>
              <a:t>Intressant projekt. Vi har inga IED-anläggningar inom vår kommun men </a:t>
            </a:r>
            <a:br>
              <a:rPr lang="sv-SE" sz="2200" dirty="0"/>
            </a:br>
            <a:r>
              <a:rPr lang="sv-SE" sz="2200" dirty="0"/>
              <a:t>frågor kan ändå vara relevanta att ta med sig på tillsyn av övriga </a:t>
            </a:r>
            <a:br>
              <a:rPr lang="sv-SE" sz="2200" dirty="0"/>
            </a:br>
            <a:r>
              <a:rPr lang="sv-SE" sz="2200" dirty="0"/>
              <a:t>livsmedelsindustrier.</a:t>
            </a:r>
          </a:p>
          <a:p>
            <a:pPr algn="l" fontAlgn="t"/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83876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>
            <a:extLst>
              <a:ext uri="{FF2B5EF4-FFF2-40B4-BE49-F238E27FC236}">
                <a16:creationId xmlns:a16="http://schemas.microsoft.com/office/drawing/2014/main" id="{AC6563F5-A127-4FA8-A130-18A4BC91A1E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668460"/>
            <a:ext cx="12205250" cy="4212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D40FA61-F1D7-4EAF-A3D4-1D883AA2F92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789" y="5266508"/>
            <a:ext cx="2304415" cy="975360"/>
          </a:xfrm>
          <a:prstGeom prst="rect">
            <a:avLst/>
          </a:prstGeom>
          <a:noFill/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8CB24341-D7F5-4FD5-9073-8192F8C89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056" y="230271"/>
            <a:ext cx="9427274" cy="867009"/>
          </a:xfrm>
        </p:spPr>
        <p:txBody>
          <a:bodyPr>
            <a:normAutofit fontScale="90000"/>
          </a:bodyPr>
          <a:lstStyle/>
          <a:p>
            <a:pPr algn="l"/>
            <a:br>
              <a:rPr lang="sv-SE" sz="4400" dirty="0"/>
            </a:br>
            <a:r>
              <a:rPr lang="sv-SE" sz="4400" b="1" dirty="0"/>
              <a:t> </a:t>
            </a:r>
            <a:r>
              <a:rPr lang="sv-SE" sz="3100" b="1" dirty="0"/>
              <a:t>Kommentarer från röstningen</a:t>
            </a:r>
            <a:endParaRPr lang="sv-SE" sz="3100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B5766350-EE3E-458A-9281-1549E1729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394" y="1231528"/>
            <a:ext cx="10060932" cy="6098662"/>
          </a:xfrm>
        </p:spPr>
        <p:txBody>
          <a:bodyPr>
            <a:normAutofit fontScale="47500" lnSpcReduction="20000"/>
          </a:bodyPr>
          <a:lstStyle/>
          <a:p>
            <a:pPr algn="l" fontAlgn="t"/>
            <a:r>
              <a:rPr lang="sv-SE" sz="5500" dirty="0"/>
              <a:t>7</a:t>
            </a:r>
            <a:r>
              <a:rPr lang="sv-SE" sz="4400" dirty="0"/>
              <a:t>.   </a:t>
            </a:r>
            <a:r>
              <a:rPr lang="sv-SE" sz="5500" dirty="0"/>
              <a:t>Hur kan vi göra tillsyn som är bra för miljön hos mindre hästhållare</a:t>
            </a:r>
            <a:br>
              <a:rPr lang="sv-SE" sz="2800" dirty="0"/>
            </a:br>
            <a:br>
              <a:rPr lang="sv-SE" sz="4600" dirty="0"/>
            </a:br>
            <a:r>
              <a:rPr lang="sv-SE" sz="4000" dirty="0"/>
              <a:t>Vi har endast fåtal hästgårdar och generellt har dessa inte några ridbanor. Annars intressant projekt.</a:t>
            </a:r>
          </a:p>
          <a:p>
            <a:pPr algn="l" fontAlgn="t"/>
            <a:r>
              <a:rPr lang="sv-SE" sz="4000" dirty="0"/>
              <a:t>Vi håller på att växla upp tillsynen på hästgårdar men avser att genomföra en bredare tillsyn än vad detta projekt signalerar.</a:t>
            </a:r>
          </a:p>
          <a:p>
            <a:pPr algn="l" fontAlgn="t"/>
            <a:endParaRPr lang="sv-SE" sz="4600" dirty="0"/>
          </a:p>
          <a:p>
            <a:pPr algn="l" fontAlgn="t"/>
            <a:r>
              <a:rPr lang="sv-SE" sz="5500" dirty="0"/>
              <a:t>8</a:t>
            </a:r>
            <a:r>
              <a:rPr lang="sv-SE" sz="4400" dirty="0"/>
              <a:t>.   </a:t>
            </a:r>
            <a:r>
              <a:rPr lang="sv-SE" sz="5500" dirty="0"/>
              <a:t>Vägledningar om förbränningsanläggningar</a:t>
            </a:r>
          </a:p>
          <a:p>
            <a:pPr algn="l" fontAlgn="t"/>
            <a:r>
              <a:rPr lang="sv-SE" sz="4000" dirty="0"/>
              <a:t>Har inga förbränningsanläggningar som vi har tillsyn över.</a:t>
            </a:r>
          </a:p>
          <a:p>
            <a:pPr algn="l" fontAlgn="t"/>
            <a:r>
              <a:rPr lang="sv-SE" sz="4000" dirty="0"/>
              <a:t>Vi är intresserade av tillsynsvägledning av små eller medelstora anläggningar</a:t>
            </a:r>
          </a:p>
          <a:p>
            <a:pPr algn="l" fontAlgn="t"/>
            <a:r>
              <a:rPr lang="sv-SE" sz="4000" dirty="0"/>
              <a:t>Intressant, men utanför vår organisations verksamhetsområde</a:t>
            </a:r>
          </a:p>
          <a:p>
            <a:pPr algn="l" fontAlgn="t"/>
            <a:r>
              <a:rPr lang="sv-SE" sz="4000" dirty="0"/>
              <a:t>Intressant för Länsstyrelsen</a:t>
            </a:r>
            <a:br>
              <a:rPr lang="sv-SE" dirty="0"/>
            </a:br>
            <a:endParaRPr lang="sv-SE" dirty="0"/>
          </a:p>
          <a:p>
            <a:pPr algn="l" fontAlgn="t"/>
            <a:r>
              <a:rPr lang="sv-SE" sz="5500" dirty="0"/>
              <a:t>9</a:t>
            </a:r>
            <a:r>
              <a:rPr lang="sv-SE" sz="4400" dirty="0"/>
              <a:t>.   </a:t>
            </a:r>
            <a:r>
              <a:rPr lang="sv-SE" sz="5500" dirty="0"/>
              <a:t>Minska läckage från växtskyddsmedel i växthus</a:t>
            </a:r>
          </a:p>
          <a:p>
            <a:pPr algn="l" fontAlgn="t"/>
            <a:r>
              <a:rPr lang="sv-SE" sz="4000" dirty="0"/>
              <a:t>Vi räknar med att ha tillsyn 2022</a:t>
            </a:r>
          </a:p>
          <a:p>
            <a:pPr algn="l" fontAlgn="t"/>
            <a:r>
              <a:rPr lang="sv-SE" sz="4000" dirty="0"/>
              <a:t>Intressant för Länsstyrelsen</a:t>
            </a:r>
          </a:p>
          <a:p>
            <a:pPr algn="l" fontAlgn="t"/>
            <a:endParaRPr lang="sv-SE" sz="2000" dirty="0"/>
          </a:p>
          <a:p>
            <a:pPr algn="l" fontAlgn="t"/>
            <a:br>
              <a:rPr lang="sv-SE" sz="2800" dirty="0"/>
            </a:b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  <a:p>
            <a:pPr algn="l">
              <a:spcBef>
                <a:spcPct val="0"/>
              </a:spcBef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95573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rtmöte projekt avfall 2018-02-15" id="{5320779C-2828-4F01-88C4-B158567F12B4}" vid="{E4A2BBB5-CA0D-4C3C-91B6-E0989CDC21F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693</Words>
  <Application>Microsoft Office PowerPoint</Application>
  <PresentationFormat>Bredbild</PresentationFormat>
  <Paragraphs>105</Paragraphs>
  <Slides>10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Office-tema</vt:lpstr>
      <vt:lpstr>PowerPoint-presentation</vt:lpstr>
      <vt:lpstr>  Det här röstade vi på</vt:lpstr>
      <vt:lpstr>  </vt:lpstr>
      <vt:lpstr>  </vt:lpstr>
      <vt:lpstr>  </vt:lpstr>
      <vt:lpstr>  Kommentarer från röstningen</vt:lpstr>
      <vt:lpstr>  Kommentarer från röstningen</vt:lpstr>
      <vt:lpstr>  Kommentarer från röstningen</vt:lpstr>
      <vt:lpstr>  Kommentarer från röstningen</vt:lpstr>
      <vt:lpstr>Enkäten är besvarad av (26 svar)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Ulander</dc:creator>
  <cp:lastModifiedBy>Elin Ulander</cp:lastModifiedBy>
  <cp:revision>1</cp:revision>
  <dcterms:created xsi:type="dcterms:W3CDTF">2021-03-10T14:17:38Z</dcterms:created>
  <dcterms:modified xsi:type="dcterms:W3CDTF">2021-03-10T14:25:35Z</dcterms:modified>
</cp:coreProperties>
</file>