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60" r:id="rId5"/>
    <p:sldId id="259" r:id="rId6"/>
    <p:sldId id="262" r:id="rId7"/>
    <p:sldId id="256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85F110-13E0-4C33-8148-0E10E510BAF0}" v="19" dt="2020-10-16T08:55:10.7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ED64A-B1A3-49BA-BED3-79347A1F9F4D}" type="datetimeFigureOut">
              <a:rPr lang="sv-SE" smtClean="0"/>
              <a:t>2020-10-21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AE349-E59F-4700-A715-31D6D889681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991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Projektgrupp som träffas under två år</a:t>
            </a:r>
          </a:p>
          <a:p>
            <a:r>
              <a:rPr lang="sv-SE" dirty="0"/>
              <a:t>Vid planeringen i våras var tanken för det här passet att visa det material som vi tar fram, prata kring det men..</a:t>
            </a:r>
          </a:p>
          <a:p>
            <a:r>
              <a:rPr lang="sv-SE" dirty="0"/>
              <a:t>Eftersom alla projektmöten varit digitala, inte hunnit färdigställa tillräckligt mycket för att det ska gå att visa upp. </a:t>
            </a:r>
          </a:p>
          <a:p>
            <a:r>
              <a:rPr lang="sv-SE" dirty="0"/>
              <a:t>Ska berätta om hur vi planerat projektet och vad  vi ska levereras inom projektet!</a:t>
            </a:r>
          </a:p>
          <a:p>
            <a:endParaRPr lang="sv-SE" dirty="0"/>
          </a:p>
          <a:p>
            <a:r>
              <a:rPr lang="sv-SE" dirty="0"/>
              <a:t>Har ni tankar kring materialet tex checklistan så kontakta gärna någon i arbetsgruppen. Eftersom materialet inte är färdigformat ännu finns möjlighet att kunna påverka.</a:t>
            </a:r>
          </a:p>
          <a:p>
            <a:r>
              <a:rPr lang="sv-SE" dirty="0"/>
              <a:t>Både stora och små idéer.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42878-6235-471A-9D4A-D2E16AF32B3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5887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Utifrån den projektbeställning vi fått med oss in projektet har vi utvecklat och skrivit en mer utförlig projektplan.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Övergripande syftet är att jobba för att Miljömålen Grundvatten av god kvalitet och Giftfri miljö ska uppnås och att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säkerställa skyddandet av vattenskyddsområden i Skåne och därmed vårt vatten.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Vidare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42878-6235-471A-9D4A-D2E16AF32B3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0349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Utifrån den projektbeställning vi fått med oss in projektet har vi utvecklat och skrivit en mer utförlig projektplan.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Övergripande syftet är att jobba för att Miljömålen Grundvatten av god kvalitet och Giftfri miljö ska uppnås och att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säkerställa skyddandet av vattenskyddsområden i Skåne och därmed vårt vatten.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Vidare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42878-6235-471A-9D4A-D2E16AF32B3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0280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Utifrån den projektbeställning vi fått med oss in projektet har vi utvecklat och skrivit en mer utförlig projektplan.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Övergripande syftet är att jobba för att Miljömålen Grundvatten av god kvalitet och Giftfri miljö ska uppnås och att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säkerställa skyddandet av vattenskyddsområden i Skåne och därmed vårt vatten.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Vidare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42878-6235-471A-9D4A-D2E16AF32B3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4852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Utifrån den projektbeställning vi fått med oss in projektet har vi utvecklat och skrivit en mer utförlig projektplan.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Övergripande syftet är att jobba för att Miljömålen Grundvatten av god kvalitet och Giftfri miljö ska uppnås och att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säkerställa skyddandet av vattenskyddsområden i Skåne och därmed vårt vatten.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Vidare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42878-6235-471A-9D4A-D2E16AF32B3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2805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Utifrån den projektbeställning vi fått med oss in projektet har vi utvecklat och skrivit en mer utförlig projektplan.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Övergripande syftet är att jobba för att Miljömålen Grundvatten av god kvalitet och Giftfri miljö ska uppnås och att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säkerställa skyddandet av vattenskyddsområden i Skåne och därmed vårt vatten.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Vidare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42878-6235-471A-9D4A-D2E16AF32B31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1586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89914F-E3BB-4B34-89B0-2F53B3BF4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94ADC30-1666-4E3E-8C64-9C63AE2C5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03F46A-145E-402B-9711-FEDA78368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8AC9-DB31-47D5-8842-8759D04993F5}" type="datetimeFigureOut">
              <a:rPr lang="sv-SE" smtClean="0"/>
              <a:t>2020-10-21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7AE762-90C4-46A0-9595-ABAB50423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32E5236-6CB3-4E71-97F3-66551FE9D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2DB-09D5-4E46-94B9-7B7ABCC762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265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955886-33AC-47BE-9215-5BE7D389D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3FD4B0C-E53F-4626-8D4B-83D5AC659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34B0BF-9D5E-49BF-A833-3DE22933B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8AC9-DB31-47D5-8842-8759D04993F5}" type="datetimeFigureOut">
              <a:rPr lang="sv-SE" smtClean="0"/>
              <a:t>2020-10-21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3C0137-4911-423C-8A47-3EBDE2147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1619D0-807A-42C2-B4B3-C7E85DBE2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2DB-09D5-4E46-94B9-7B7ABCC762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828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03748F7-283D-44CF-9F94-E2DEAEDE7E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3955E8E-38B8-4ACE-854A-8BD6BEA6C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5087AD0-64AC-4EBB-B481-FC0554467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8AC9-DB31-47D5-8842-8759D04993F5}" type="datetimeFigureOut">
              <a:rPr lang="sv-SE" smtClean="0"/>
              <a:t>2020-10-21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45AF6E-2D6C-4CD7-BED8-9194F630E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34F6809-0AFB-4207-9D62-B78C2957F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2DB-09D5-4E46-94B9-7B7ABCC762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81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5C4065-9135-4B50-9203-478E3B39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327B66-4AB7-4A26-987F-A9E1DC1D9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2F7DD8-D277-4E41-B2C6-C8DCDA4D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8AC9-DB31-47D5-8842-8759D04993F5}" type="datetimeFigureOut">
              <a:rPr lang="sv-SE" smtClean="0"/>
              <a:t>2020-10-21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4DCD7B-AEE9-4747-AF06-99F6A6B9B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4CF557-E40F-42C2-B481-FE58A2AD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2DB-09D5-4E46-94B9-7B7ABCC762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476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F26FA1-580C-4F03-AF1A-3B5FB0FB2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15CD6F0-CF4D-4058-965B-6F63C8033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162747B-11E4-4960-B82A-A8798EBF0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8AC9-DB31-47D5-8842-8759D04993F5}" type="datetimeFigureOut">
              <a:rPr lang="sv-SE" smtClean="0"/>
              <a:t>2020-10-21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72A6D3-16C6-45EC-AE37-2F766CF78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67D23A-AFE9-4535-BE18-7A181544E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2DB-09D5-4E46-94B9-7B7ABCC762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994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A110DF-35D2-467A-8331-FD0CBFC8F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9E86A6-63A1-48B3-9328-14DC98A5C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AE6D873-2CDE-48D6-8742-4371AD0CF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0522554-925A-49BC-BF51-93D93FA9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8AC9-DB31-47D5-8842-8759D04993F5}" type="datetimeFigureOut">
              <a:rPr lang="sv-SE" smtClean="0"/>
              <a:t>2020-10-21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2D8C078-9282-42D7-A8DD-400A29FA6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E274B09-FEA2-4DD6-82E8-CC642B325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2DB-09D5-4E46-94B9-7B7ABCC762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609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341D80-AE80-44F7-BBC1-4BA0B7821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0ED2067-41B3-451B-87B7-4E4CE05FC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CA16F01-2F34-429D-9D0E-28B0C45F2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7B6E06B-71D1-4D64-9010-0AA7492A06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96ED434-2B27-42D2-AFA2-B973C5C79B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B92944D-1264-4519-9279-BEED49648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8AC9-DB31-47D5-8842-8759D04993F5}" type="datetimeFigureOut">
              <a:rPr lang="sv-SE" smtClean="0"/>
              <a:t>2020-10-21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7BFF56D-4CC9-4197-9CDE-F22CA958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FFE6ADB-9F38-4630-AEF8-3E81C551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2DB-09D5-4E46-94B9-7B7ABCC762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631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0EE65D-BB60-4438-8009-FF38DF14A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1470146-4EAC-4EB5-B1B2-B9F7047A2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8AC9-DB31-47D5-8842-8759D04993F5}" type="datetimeFigureOut">
              <a:rPr lang="sv-SE" smtClean="0"/>
              <a:t>2020-10-21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5BA1060-0065-41AD-BEAC-0E7E542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23FF27A-AF0A-4D5D-87AB-28D3C652B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2DB-09D5-4E46-94B9-7B7ABCC762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737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8BA5CC5-E3F2-4090-83B8-487B64A7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8AC9-DB31-47D5-8842-8759D04993F5}" type="datetimeFigureOut">
              <a:rPr lang="sv-SE" smtClean="0"/>
              <a:t>2020-10-21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DBA8458-92C7-49BE-9C21-68BAC1B7B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3B17416-3A50-4D8A-A9C9-D2AFBEA66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2DB-09D5-4E46-94B9-7B7ABCC762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940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F9183C-B5E2-49C4-8860-028102F1D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AA0EC0-75A8-4F73-8C40-BA9AA7B96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5EFB7DA-4BC4-4C83-AFD9-EDC3825CC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DB412EC-DDF2-4DE0-8A04-27DA93204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8AC9-DB31-47D5-8842-8759D04993F5}" type="datetimeFigureOut">
              <a:rPr lang="sv-SE" smtClean="0"/>
              <a:t>2020-10-21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C962924-12BC-4D57-8164-DB9230AFF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3F0135-927B-462A-84CF-5AA6E6EC3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2DB-09D5-4E46-94B9-7B7ABCC762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179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2DCDBE-E2CB-4D45-B7B3-F3F1F3C2F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E1E8F04-1AEE-460F-AC7B-13ED0677E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BAB4DA5-0B4B-4A4C-A50F-4B7430EDA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9E8787A-7292-484F-993A-2A6CF0869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8AC9-DB31-47D5-8842-8759D04993F5}" type="datetimeFigureOut">
              <a:rPr lang="sv-SE" smtClean="0"/>
              <a:t>2020-10-21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318B59C-7536-4726-BEF2-B544C1F42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008EA8E-301E-4A90-95E2-4FCCB7A9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32DB-09D5-4E46-94B9-7B7ABCC762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697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55A9340-0BD0-43B2-99FE-8CC2FC29E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52325B8-B948-42C1-B319-D9BD00EA3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89B95CE-652D-462F-9126-4802C2E353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18AC9-DB31-47D5-8842-8759D04993F5}" type="datetimeFigureOut">
              <a:rPr lang="sv-SE" smtClean="0"/>
              <a:t>2020-10-21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10BFEF-3CC0-4726-8047-743AE83CC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1882E0-FEEF-43AF-9E7F-329FCD66B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32DB-09D5-4E46-94B9-7B7ABCC762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194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1F5510-8D7B-4ED5-B3CE-8B0927211D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/>
                </a:solidFill>
              </a:rPr>
              <a:t>Så här tänkte vi…..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76938FB-30E2-40C4-8298-7C89ED22906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792" y="5553892"/>
            <a:ext cx="2304415" cy="975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4786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CBCF61-3234-403F-BCD6-9E8652AEF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Så här tänkte vi…</a:t>
            </a:r>
            <a:br>
              <a:rPr lang="sv-SE" dirty="0"/>
            </a:br>
            <a:r>
              <a:rPr lang="sv-SE" dirty="0"/>
              <a:t>1. Anläggning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3787DE-A365-4303-A0D2-ED03233C8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8453" y="1972623"/>
            <a:ext cx="5181600" cy="4351338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sv-SE" sz="1600" b="1" dirty="0">
                <a:solidFill>
                  <a:srgbClr val="2E74B5"/>
                </a:solidFill>
                <a:effectLst/>
                <a:latin typeface="+mj-lt"/>
                <a:ea typeface="Times New Roman" panose="02020603050405020304" pitchFamily="18" charset="0"/>
              </a:rPr>
              <a:t>Tillstånd, Örbyfältet </a:t>
            </a:r>
            <a:endParaRPr lang="sv-SE" sz="16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Schaktning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Tankning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Uppställning fordon</a:t>
            </a:r>
          </a:p>
          <a:p>
            <a:pPr marL="0" indent="0" fontAlgn="base">
              <a:buNone/>
            </a:pPr>
            <a:r>
              <a:rPr lang="sv-SE" sz="1600" b="1" dirty="0">
                <a:solidFill>
                  <a:srgbClr val="2E74B5"/>
                </a:solidFill>
                <a:effectLst/>
                <a:latin typeface="+mj-lt"/>
                <a:ea typeface="Times New Roman" panose="02020603050405020304" pitchFamily="18" charset="0"/>
              </a:rPr>
              <a:t>Tillstånd, Rickarum</a:t>
            </a:r>
            <a:r>
              <a:rPr lang="sv-SE" sz="1600" b="1" dirty="0">
                <a:effectLst/>
                <a:latin typeface="+mj-lt"/>
                <a:ea typeface="Times New Roman" panose="02020603050405020304" pitchFamily="18" charset="0"/>
              </a:rPr>
              <a:t> 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Schaktning (större)</a:t>
            </a:r>
          </a:p>
          <a:p>
            <a:pPr marL="0" indent="0" fontAlgn="base">
              <a:buNone/>
            </a:pPr>
            <a:r>
              <a:rPr lang="sv-SE" sz="1600" b="1" dirty="0">
                <a:solidFill>
                  <a:srgbClr val="2E74B5"/>
                </a:solidFill>
                <a:effectLst/>
                <a:latin typeface="+mj-lt"/>
                <a:ea typeface="Times New Roman" panose="02020603050405020304" pitchFamily="18" charset="0"/>
              </a:rPr>
              <a:t>Förbud, Rickarum</a:t>
            </a:r>
            <a:endParaRPr lang="sv-SE" sz="16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Tankning</a:t>
            </a:r>
          </a:p>
          <a:p>
            <a:pPr marL="0" indent="0" fontAlgn="base">
              <a:buNone/>
            </a:pPr>
            <a:r>
              <a:rPr lang="sv-SE" sz="1600" b="1" dirty="0">
                <a:solidFill>
                  <a:srgbClr val="2E74B5"/>
                </a:solidFill>
                <a:effectLst/>
                <a:latin typeface="+mj-lt"/>
                <a:ea typeface="Times New Roman" panose="02020603050405020304" pitchFamily="18" charset="0"/>
              </a:rPr>
              <a:t>Begreppet anläggning</a:t>
            </a:r>
            <a:endParaRPr lang="sv-SE" sz="16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sv-SE" sz="1600" b="1" dirty="0">
                <a:solidFill>
                  <a:srgbClr val="2E74B5"/>
                </a:solidFill>
                <a:latin typeface="+mj-lt"/>
                <a:ea typeface="Times New Roman" panose="02020603050405020304" pitchFamily="18" charset="0"/>
              </a:rPr>
              <a:t>Huvudmannens verksamhet</a:t>
            </a:r>
            <a:endParaRPr lang="sv-SE" sz="1600" b="1" dirty="0">
              <a:latin typeface="+mj-lt"/>
              <a:ea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sv-SE" sz="16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sv-SE" sz="1600" dirty="0">
              <a:latin typeface="+mj-lt"/>
            </a:endParaRP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4FBABAF-2BAA-4696-BE56-14079E51C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14789" y="1972623"/>
            <a:ext cx="5181600" cy="4797156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sv-SE" sz="1600" b="1" dirty="0">
                <a:solidFill>
                  <a:srgbClr val="2E74B5"/>
                </a:solidFill>
                <a:latin typeface="+mj-lt"/>
                <a:ea typeface="Times New Roman" panose="02020603050405020304" pitchFamily="18" charset="0"/>
              </a:rPr>
              <a:t>Skyddsåtgärder som kan behövas</a:t>
            </a:r>
            <a:endParaRPr lang="sv-SE" sz="16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Kunskap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Uppställning av arbetsfordon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Arbetsfordon i gott skick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Saneringsutrustning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Handlingsplan för olyckor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Information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Cistern för tankning 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Avloppsvatten från arbetsbod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Återfyllnad av schakt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Massor för återfyllnad 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Förvaring av schaktmassor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Information om förorening hittas</a:t>
            </a:r>
          </a:p>
          <a:p>
            <a:endParaRPr lang="sv-SE" sz="16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521B370-D8C1-4003-B12B-2CFFB828BC1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792" y="5553892"/>
            <a:ext cx="2304415" cy="975360"/>
          </a:xfrm>
          <a:prstGeom prst="rect">
            <a:avLst/>
          </a:prstGeom>
          <a:noFill/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380B0E3D-0D84-43FD-B041-21AB37CB6D3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769" y="1972623"/>
            <a:ext cx="2207230" cy="177964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2DB29C0C-B63D-4EF3-ABC8-9C223F7B526D}"/>
              </a:ext>
            </a:extLst>
          </p:cNvPr>
          <p:cNvCxnSpPr>
            <a:cxnSpLocks/>
          </p:cNvCxnSpPr>
          <p:nvPr/>
        </p:nvCxnSpPr>
        <p:spPr>
          <a:xfrm>
            <a:off x="3597089" y="1781735"/>
            <a:ext cx="0" cy="4542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827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CBCF61-3234-403F-BCD6-9E8652AEF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Så här tänkte vi…</a:t>
            </a:r>
            <a:br>
              <a:rPr lang="sv-SE" dirty="0"/>
            </a:br>
            <a:r>
              <a:rPr lang="sv-SE" dirty="0"/>
              <a:t>2. Ny och tillbyggnad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3787DE-A365-4303-A0D2-ED03233C8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35019"/>
            <a:ext cx="4338918" cy="4351338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sv-SE" sz="1600" b="1" dirty="0">
                <a:solidFill>
                  <a:srgbClr val="2E74B5"/>
                </a:solidFill>
                <a:effectLst/>
                <a:latin typeface="+mj-lt"/>
                <a:ea typeface="Calibri" panose="020F0502020204030204" pitchFamily="34" charset="0"/>
              </a:rPr>
              <a:t>Tillstånd som behövs på Örbyfältet </a:t>
            </a:r>
            <a:endParaRPr lang="sv-SE" sz="1600" b="1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Ny miljöfarlig verksamhet  </a:t>
            </a:r>
            <a:endParaRPr lang="sv-SE" sz="16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Tillbyggnad (utan källare)​ </a:t>
            </a:r>
            <a:endParaRPr lang="sv-SE" sz="16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Schaktning  </a:t>
            </a:r>
            <a:endParaRPr lang="sv-SE" sz="1600" dirty="0">
              <a:effectLst/>
              <a:latin typeface="+mj-lt"/>
              <a:ea typeface="Calibri" panose="020F0502020204030204" pitchFamily="34" charset="0"/>
            </a:endParaRPr>
          </a:p>
          <a:p>
            <a:pPr marL="0" indent="0" fontAlgn="base">
              <a:buNone/>
            </a:pPr>
            <a:r>
              <a:rPr lang="sv-SE" sz="1600" b="1" dirty="0">
                <a:solidFill>
                  <a:srgbClr val="2E74B5"/>
                </a:solidFill>
                <a:effectLst/>
                <a:latin typeface="+mj-lt"/>
                <a:ea typeface="Calibri" panose="020F0502020204030204" pitchFamily="34" charset="0"/>
              </a:rPr>
              <a:t>Eventuellt även tillstånd för </a:t>
            </a:r>
            <a:endParaRPr lang="sv-SE" sz="1600" b="1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Uppställning fordon​  </a:t>
            </a:r>
            <a:endParaRPr lang="sv-SE" sz="16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Cistern​  </a:t>
            </a:r>
            <a:endParaRPr lang="sv-SE" sz="16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Tankning ​ </a:t>
            </a:r>
            <a:endParaRPr lang="sv-SE" sz="16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Lagra/Sprida gödsel ​ </a:t>
            </a:r>
            <a:endParaRPr lang="sv-SE" sz="1600" dirty="0">
              <a:effectLst/>
              <a:latin typeface="+mj-lt"/>
              <a:ea typeface="Calibri" panose="020F0502020204030204" pitchFamily="34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Avlopp  </a:t>
            </a:r>
            <a:endParaRPr lang="sv-SE" sz="1600" dirty="0">
              <a:effectLst/>
              <a:latin typeface="+mj-lt"/>
              <a:ea typeface="Calibri" panose="020F0502020204030204" pitchFamily="34" charset="0"/>
            </a:endParaRPr>
          </a:p>
          <a:p>
            <a:endParaRPr lang="sv-SE" sz="1600" dirty="0">
              <a:latin typeface="+mj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521B370-D8C1-4003-B12B-2CFFB828BC1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792" y="5553892"/>
            <a:ext cx="2304415" cy="975360"/>
          </a:xfrm>
          <a:prstGeom prst="rect">
            <a:avLst/>
          </a:prstGeom>
          <a:noFill/>
        </p:spPr>
      </p:pic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6B644B35-4174-43D1-AED8-CBAB0A8BED2A}"/>
              </a:ext>
            </a:extLst>
          </p:cNvPr>
          <p:cNvSpPr txBox="1">
            <a:spLocks/>
          </p:cNvSpPr>
          <p:nvPr/>
        </p:nvSpPr>
        <p:spPr>
          <a:xfrm>
            <a:off x="4654925" y="1835019"/>
            <a:ext cx="4338918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sv-SE" sz="1600" b="1" dirty="0">
                <a:solidFill>
                  <a:srgbClr val="2E74B5"/>
                </a:solidFill>
                <a:latin typeface="+mj-lt"/>
                <a:ea typeface="Calibri" panose="020F0502020204030204" pitchFamily="34" charset="0"/>
              </a:rPr>
              <a:t>Tillstånd som behövs i Rickarum</a:t>
            </a:r>
            <a:r>
              <a:rPr lang="sv-SE" sz="1600" dirty="0">
                <a:solidFill>
                  <a:srgbClr val="2E74B5"/>
                </a:solidFill>
                <a:latin typeface="+mj-lt"/>
                <a:ea typeface="Calibri" panose="020F0502020204030204" pitchFamily="34" charset="0"/>
              </a:rPr>
              <a:t> </a:t>
            </a:r>
            <a:endParaRPr lang="sv-SE" sz="1600" dirty="0">
              <a:latin typeface="+mj-lt"/>
              <a:ea typeface="Calibri" panose="020F0502020204030204" pitchFamily="34" charset="0"/>
            </a:endParaRPr>
          </a:p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Cisterner </a:t>
            </a:r>
            <a:endParaRPr lang="sv-SE" sz="1600" dirty="0">
              <a:latin typeface="+mj-lt"/>
              <a:ea typeface="Calibri" panose="020F0502020204030204" pitchFamily="34" charset="0"/>
            </a:endParaRPr>
          </a:p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Större schaktningsarbeten (eventuellt) </a:t>
            </a:r>
            <a:endParaRPr lang="sv-SE" sz="1600" dirty="0">
              <a:latin typeface="+mj-lt"/>
              <a:ea typeface="Calibri" panose="020F0502020204030204" pitchFamily="34" charset="0"/>
            </a:endParaRPr>
          </a:p>
          <a:p>
            <a:pPr marL="0" indent="0" fontAlgn="base">
              <a:buSzPts val="1000"/>
              <a:buNone/>
              <a:tabLst>
                <a:tab pos="457200" algn="l"/>
              </a:tabLst>
            </a:pPr>
            <a:r>
              <a:rPr lang="sv-SE" sz="1600" b="1" dirty="0">
                <a:solidFill>
                  <a:srgbClr val="2E74B5"/>
                </a:solidFill>
                <a:latin typeface="+mj-lt"/>
                <a:ea typeface="Calibri" panose="020F0502020204030204" pitchFamily="34" charset="0"/>
              </a:rPr>
              <a:t>Anmälan som behövs i Rickarum</a:t>
            </a:r>
            <a:r>
              <a:rPr lang="sv-SE" sz="1600" dirty="0">
                <a:solidFill>
                  <a:srgbClr val="2E74B5"/>
                </a:solidFill>
                <a:latin typeface="+mj-lt"/>
                <a:ea typeface="Calibri" panose="020F0502020204030204" pitchFamily="34" charset="0"/>
              </a:rPr>
              <a:t> </a:t>
            </a:r>
            <a:endParaRPr lang="sv-SE" sz="1600" dirty="0">
              <a:latin typeface="+mj-lt"/>
              <a:ea typeface="Calibri" panose="020F0502020204030204" pitchFamily="34" charset="0"/>
            </a:endParaRPr>
          </a:p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Spridning av gödsel </a:t>
            </a:r>
            <a:endParaRPr lang="sv-SE" sz="1600" dirty="0">
              <a:latin typeface="+mj-lt"/>
              <a:ea typeface="Calibri" panose="020F0502020204030204" pitchFamily="34" charset="0"/>
            </a:endParaRPr>
          </a:p>
          <a:p>
            <a:pPr marL="34290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Ny gödselanläggning </a:t>
            </a:r>
            <a:endParaRPr lang="sv-SE" sz="1600" dirty="0">
              <a:latin typeface="+mj-lt"/>
              <a:ea typeface="Calibri" panose="020F0502020204030204" pitchFamily="34" charset="0"/>
            </a:endParaRPr>
          </a:p>
          <a:p>
            <a:endParaRPr lang="sv-SE" sz="1600" dirty="0">
              <a:latin typeface="+mj-lt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0C5C9F3-5227-42BA-B5FE-EFCCCDAA6C9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158" y="1835019"/>
            <a:ext cx="2661957" cy="159398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CD5AE0E3-FA80-433D-9127-92EBB3656677}"/>
              </a:ext>
            </a:extLst>
          </p:cNvPr>
          <p:cNvCxnSpPr>
            <a:cxnSpLocks/>
          </p:cNvCxnSpPr>
          <p:nvPr/>
        </p:nvCxnSpPr>
        <p:spPr>
          <a:xfrm>
            <a:off x="4195483" y="1835019"/>
            <a:ext cx="0" cy="3563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311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CBCF61-3234-403F-BCD6-9E8652AEF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261"/>
            <a:ext cx="10515600" cy="1325563"/>
          </a:xfrm>
        </p:spPr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Så här tänkte vi…</a:t>
            </a:r>
            <a:br>
              <a:rPr lang="sv-SE" dirty="0"/>
            </a:br>
            <a:r>
              <a:rPr lang="sv-SE" dirty="0"/>
              <a:t>3. Uppställning av bilar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3787DE-A365-4303-A0D2-ED03233C8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185" y="1840317"/>
            <a:ext cx="6883401" cy="4351338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sv-SE" sz="1600" b="1" dirty="0">
                <a:solidFill>
                  <a:srgbClr val="2E74B5"/>
                </a:solidFill>
                <a:effectLst/>
                <a:latin typeface="+mj-lt"/>
                <a:ea typeface="Times New Roman" panose="02020603050405020304" pitchFamily="18" charset="0"/>
              </a:rPr>
              <a:t>Tillstånd, Örbyfältet </a:t>
            </a:r>
            <a:endParaRPr lang="sv-SE" sz="16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Lagring och hantering av petroleumprodukter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Långtidsuppställning av fordon (mer än ett dygn) </a:t>
            </a:r>
          </a:p>
          <a:p>
            <a:pPr marL="0" indent="0" fontAlgn="base">
              <a:buNone/>
              <a:tabLst>
                <a:tab pos="180340" algn="l"/>
              </a:tabLst>
            </a:pPr>
            <a:r>
              <a:rPr lang="sv-SE" sz="1600" b="1" dirty="0">
                <a:solidFill>
                  <a:srgbClr val="2E74B5"/>
                </a:solidFill>
                <a:effectLst/>
                <a:latin typeface="+mj-lt"/>
                <a:ea typeface="Times New Roman" panose="02020603050405020304" pitchFamily="18" charset="0"/>
              </a:rPr>
              <a:t>Förbud, Örbyfältet</a:t>
            </a:r>
            <a:endParaRPr lang="sv-SE" sz="16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fontAlgn="base"/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Ny miljöfarlig verksamhet (ny för vem?)</a:t>
            </a:r>
          </a:p>
          <a:p>
            <a:pPr marL="0" indent="0" fontAlgn="base">
              <a:buNone/>
            </a:pPr>
            <a:r>
              <a:rPr lang="sv-SE" sz="1600" b="1" dirty="0">
                <a:solidFill>
                  <a:srgbClr val="2E74B5"/>
                </a:solidFill>
                <a:effectLst/>
                <a:latin typeface="+mj-lt"/>
                <a:ea typeface="Times New Roman" panose="02020603050405020304" pitchFamily="18" charset="0"/>
              </a:rPr>
              <a:t>Tillstånd/anmälan, Rickarum</a:t>
            </a:r>
            <a:r>
              <a:rPr lang="sv-SE" sz="1600" b="1" dirty="0">
                <a:effectLst/>
                <a:latin typeface="+mj-lt"/>
                <a:ea typeface="Times New Roman" panose="02020603050405020304" pitchFamily="18" charset="0"/>
              </a:rPr>
              <a:t> 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Farligt avfall kräver anmälan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Ingen möjlighet att söka tillstånd</a:t>
            </a:r>
          </a:p>
          <a:p>
            <a:pPr marL="0" indent="0" fontAlgn="base">
              <a:buNone/>
            </a:pPr>
            <a:r>
              <a:rPr lang="sv-SE" sz="1600" b="1" dirty="0">
                <a:solidFill>
                  <a:srgbClr val="2E74B5"/>
                </a:solidFill>
                <a:effectLst/>
                <a:latin typeface="+mj-lt"/>
                <a:ea typeface="Times New Roman" panose="02020603050405020304" pitchFamily="18" charset="0"/>
              </a:rPr>
              <a:t>Förbud, Rickarum</a:t>
            </a:r>
            <a:endParaRPr lang="sv-SE" sz="16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Om bilarna definieras som avfall är förvaring direkt på mark förbjuden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Övrig hantering av för grundvattnet skadliga ämnen</a:t>
            </a: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Nyetablering (ny för vem?)</a:t>
            </a:r>
            <a:br>
              <a:rPr lang="sv-SE" sz="1600" dirty="0">
                <a:effectLst/>
                <a:latin typeface="+mj-lt"/>
                <a:ea typeface="Times New Roman" panose="02020603050405020304" pitchFamily="18" charset="0"/>
              </a:rPr>
            </a:br>
            <a:endParaRPr lang="sv-SE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1600" dirty="0">
              <a:latin typeface="+mj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521B370-D8C1-4003-B12B-2CFFB828BC1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792" y="5553892"/>
            <a:ext cx="2304415" cy="975360"/>
          </a:xfrm>
          <a:prstGeom prst="rect">
            <a:avLst/>
          </a:prstGeom>
          <a:noFill/>
        </p:spPr>
      </p:pic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BE169479-F1BA-43E1-B0A1-4ECEE3E2BE1F}"/>
              </a:ext>
            </a:extLst>
          </p:cNvPr>
          <p:cNvSpPr txBox="1">
            <a:spLocks/>
          </p:cNvSpPr>
          <p:nvPr/>
        </p:nvSpPr>
        <p:spPr>
          <a:xfrm>
            <a:off x="6096000" y="1253331"/>
            <a:ext cx="5435015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Font typeface="Arial" panose="020B0604020202020204" pitchFamily="34" charset="0"/>
              <a:buNone/>
            </a:pPr>
            <a:br>
              <a:rPr lang="sv-SE" sz="1600" dirty="0">
                <a:latin typeface="+mj-lt"/>
                <a:ea typeface="Times New Roman" panose="02020603050405020304" pitchFamily="18" charset="0"/>
              </a:rPr>
            </a:br>
            <a:endParaRPr lang="sv-SE" sz="1600" dirty="0">
              <a:latin typeface="+mj-lt"/>
              <a:ea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sv-SE" sz="1600" dirty="0">
                <a:latin typeface="+mj-lt"/>
                <a:ea typeface="Times New Roman" panose="02020603050405020304" pitchFamily="18" charset="0"/>
              </a:rPr>
              <a:t>Med skyddsföreskrifterna för Örbyfältet kan uppställningen regleras med villkor oavsett om bilarna utgör avfall eller inte.</a:t>
            </a:r>
          </a:p>
          <a:p>
            <a:pPr marL="0" indent="0" fontAlgn="base">
              <a:buNone/>
            </a:pPr>
            <a:r>
              <a:rPr lang="sv-SE" sz="1600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pPr marL="0" indent="0" fontAlgn="base">
              <a:buNone/>
            </a:pPr>
            <a:r>
              <a:rPr lang="sv-SE" sz="1600" dirty="0">
                <a:latin typeface="+mj-lt"/>
                <a:ea typeface="Times New Roman" panose="02020603050405020304" pitchFamily="18" charset="0"/>
              </a:rPr>
              <a:t>Med skyddsföreskrifterna för Rickarum kan uppställningen bara regleras med försiktighetsmått om bilarna utgör ett avfall. I annat fall – förbud. Ytterligare en reflektion är att om vi inte anser att förbud är motiverat så kan det vara lättare att använda generell lagstiftning, i form av de allmänna hänsynsreglerna, än skyddsföreskrifterna. </a:t>
            </a:r>
          </a:p>
          <a:p>
            <a:endParaRPr lang="sv-SE" sz="1600" dirty="0">
              <a:latin typeface="+mj-lt"/>
            </a:endParaRPr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64EAA518-9B75-4461-85BC-E4904936DD5E}"/>
              </a:ext>
            </a:extLst>
          </p:cNvPr>
          <p:cNvCxnSpPr>
            <a:cxnSpLocks/>
          </p:cNvCxnSpPr>
          <p:nvPr/>
        </p:nvCxnSpPr>
        <p:spPr>
          <a:xfrm>
            <a:off x="5432612" y="1788459"/>
            <a:ext cx="0" cy="3092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1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CBCF61-3234-403F-BCD6-9E8652AEF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Så här tänkte vi…</a:t>
            </a:r>
            <a:br>
              <a:rPr lang="sv-SE" dirty="0"/>
            </a:br>
            <a:r>
              <a:rPr lang="sv-SE" dirty="0"/>
              <a:t>4. Olovlig användning av bekämpningsmedel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3787DE-A365-4303-A0D2-ED03233C8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4898" y="1759351"/>
            <a:ext cx="4211171" cy="4917114"/>
          </a:xfrm>
        </p:spPr>
        <p:txBody>
          <a:bodyPr>
            <a:noAutofit/>
          </a:bodyPr>
          <a:lstStyle/>
          <a:p>
            <a:pPr marL="0" indent="0" fontAlgn="base">
              <a:lnSpc>
                <a:spcPct val="107000"/>
              </a:lnSpc>
              <a:spcAft>
                <a:spcPts val="600"/>
              </a:spcAft>
              <a:buNone/>
            </a:pPr>
            <a:r>
              <a:rPr lang="sv-SE" sz="1600" b="1" dirty="0">
                <a:solidFill>
                  <a:srgbClr val="2E74B5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 fält</a:t>
            </a:r>
            <a:endParaRPr lang="sv-SE" sz="16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600"/>
              </a:spcAft>
            </a:pPr>
            <a:r>
              <a:rPr lang="sv-SE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Inom både områden, stoppar spridningen av växtskyddsmedel. Dokumenterar ute i fält. </a:t>
            </a:r>
          </a:p>
          <a:p>
            <a:pPr marL="0" indent="0" fontAlgn="base">
              <a:buNone/>
            </a:pPr>
            <a:r>
              <a:rPr lang="sv-SE" sz="1600" b="1" dirty="0">
                <a:solidFill>
                  <a:srgbClr val="2E74B5"/>
                </a:solidFill>
                <a:effectLst/>
                <a:latin typeface="+mj-lt"/>
                <a:ea typeface="Times New Roman" panose="02020603050405020304" pitchFamily="18" charset="0"/>
              </a:rPr>
              <a:t>Tillstånd/anmälan, Rickarum</a:t>
            </a:r>
            <a:r>
              <a:rPr lang="sv-SE" sz="1600" b="1" dirty="0">
                <a:effectLst/>
                <a:latin typeface="+mj-lt"/>
                <a:ea typeface="Times New Roman" panose="02020603050405020304" pitchFamily="18" charset="0"/>
              </a:rPr>
              <a:t>  </a:t>
            </a:r>
          </a:p>
          <a:p>
            <a:pPr fontAlgn="base">
              <a:lnSpc>
                <a:spcPct val="107000"/>
              </a:lnSpc>
              <a:spcAft>
                <a:spcPts val="600"/>
              </a:spcAft>
            </a:pPr>
            <a:r>
              <a:rPr lang="sv-SE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Inom sekundär zon Rickarum krävs det tillstånd för användning av växtskyddsmedel.</a:t>
            </a:r>
          </a:p>
          <a:p>
            <a:pPr marL="0" indent="0" fontAlgn="base">
              <a:lnSpc>
                <a:spcPct val="107000"/>
              </a:lnSpc>
              <a:spcAft>
                <a:spcPts val="600"/>
              </a:spcAft>
              <a:buNone/>
            </a:pPr>
            <a:r>
              <a:rPr lang="sv-SE" sz="1600" b="1" dirty="0">
                <a:solidFill>
                  <a:srgbClr val="2E74B5"/>
                </a:solidFill>
                <a:effectLst/>
                <a:latin typeface="+mj-lt"/>
                <a:ea typeface="Times New Roman" panose="02020603050405020304" pitchFamily="18" charset="0"/>
              </a:rPr>
              <a:t>Förbud, Rickarum </a:t>
            </a:r>
            <a:endParaRPr lang="sv-SE" sz="16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fontAlgn="base"/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Förbud inom primär zon för användning av växtskyddsmedel. Från förbudet undantas bekämpningsmedel enligt särskild förteckning som fastställts av kommunens nämnd, då tillstånd krävs av kommunens nämnd.</a:t>
            </a:r>
          </a:p>
          <a:p>
            <a:pPr marL="0" indent="0" fontAlgn="base">
              <a:buNone/>
            </a:pPr>
            <a:r>
              <a:rPr lang="sv-SE" sz="1600" dirty="0">
                <a:solidFill>
                  <a:srgbClr val="2E74B5"/>
                </a:solidFill>
                <a:latin typeface="+mj-lt"/>
                <a:ea typeface="Times New Roman" panose="02020603050405020304" pitchFamily="18" charset="0"/>
              </a:rPr>
              <a:t>Förbud Örbyfält</a:t>
            </a:r>
          </a:p>
          <a:p>
            <a:pPr fontAlgn="base"/>
            <a:r>
              <a:rPr lang="sv-SE" sz="1600" dirty="0">
                <a:latin typeface="+mj-lt"/>
                <a:cs typeface="Times New Roman" panose="02020603050405020304" pitchFamily="18" charset="0"/>
              </a:rPr>
              <a:t>Hantering av bekämpningsmedel inom primär- och sekundär skyddszon är förbjuden.</a:t>
            </a:r>
          </a:p>
          <a:p>
            <a:pPr marL="0" indent="0" fontAlgn="base">
              <a:lnSpc>
                <a:spcPct val="107000"/>
              </a:lnSpc>
              <a:spcAft>
                <a:spcPts val="600"/>
              </a:spcAft>
              <a:buNone/>
            </a:pPr>
            <a:endParaRPr lang="sv-SE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521B370-D8C1-4003-B12B-2CFFB828BC1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792" y="5553892"/>
            <a:ext cx="2304415" cy="975360"/>
          </a:xfrm>
          <a:prstGeom prst="rect">
            <a:avLst/>
          </a:prstGeom>
          <a:noFill/>
        </p:spPr>
      </p:pic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1C23EC4B-E142-41F7-B832-CA9211C071F5}"/>
              </a:ext>
            </a:extLst>
          </p:cNvPr>
          <p:cNvSpPr txBox="1">
            <a:spLocks/>
          </p:cNvSpPr>
          <p:nvPr/>
        </p:nvSpPr>
        <p:spPr>
          <a:xfrm>
            <a:off x="6355977" y="1759350"/>
            <a:ext cx="4211171" cy="46078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7000"/>
              </a:lnSpc>
              <a:spcAft>
                <a:spcPts val="600"/>
              </a:spcAft>
              <a:buNone/>
            </a:pPr>
            <a:r>
              <a:rPr lang="sv-SE" sz="1600" dirty="0">
                <a:solidFill>
                  <a:srgbClr val="2E74B5"/>
                </a:solidFill>
                <a:latin typeface="+mj-lt"/>
                <a:ea typeface="Times New Roman" panose="02020603050405020304" pitchFamily="18" charset="0"/>
              </a:rPr>
              <a:t> Följder av användningen</a:t>
            </a:r>
            <a:endParaRPr lang="sv-SE" sz="1600" dirty="0">
              <a:latin typeface="+mj-lt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Spridning inom primär och sekundär zon Rickarum </a:t>
            </a:r>
            <a:r>
              <a:rPr lang="sv-SE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sv-SE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åtalsanmälan (29:1 a och 29:2 a)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Spridning inom primär och sekundär zon Örbyfält </a:t>
            </a:r>
            <a:r>
              <a:rPr lang="sv-SE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sv-SE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åtalsanmälan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sv-SE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Förelägga att lantbrukaren ska söka tillstånd sekundär zon Rickarum. </a:t>
            </a:r>
            <a:r>
              <a:rPr lang="sv-SE" sz="1600" dirty="0">
                <a:solidFill>
                  <a:srgbClr val="2E74B5"/>
                </a:solidFill>
                <a:latin typeface="+mj-lt"/>
                <a:ea typeface="Times New Roman" panose="02020603050405020304" pitchFamily="18" charset="0"/>
              </a:rPr>
              <a:t> </a:t>
            </a:r>
            <a:endParaRPr lang="sv-SE" sz="1600" dirty="0">
              <a:latin typeface="+mj-lt"/>
              <a:ea typeface="Times New Roman" panose="02020603050405020304" pitchFamily="18" charset="0"/>
            </a:endParaRPr>
          </a:p>
          <a:p>
            <a:endParaRPr lang="sv-SE" sz="1600" dirty="0">
              <a:latin typeface="+mj-lt"/>
            </a:endParaRPr>
          </a:p>
        </p:txBody>
      </p: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9AFC7629-421B-4ECE-BC00-AC1E539A7345}"/>
              </a:ext>
            </a:extLst>
          </p:cNvPr>
          <p:cNvCxnSpPr>
            <a:cxnSpLocks/>
          </p:cNvCxnSpPr>
          <p:nvPr/>
        </p:nvCxnSpPr>
        <p:spPr>
          <a:xfrm>
            <a:off x="5432612" y="1815353"/>
            <a:ext cx="0" cy="4551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778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CBCF61-3234-403F-BCD6-9E8652AEF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70C0"/>
                </a:solidFill>
              </a:rPr>
              <a:t>Så här tänkte vi… </a:t>
            </a:r>
            <a:br>
              <a:rPr lang="sv-SE" dirty="0"/>
            </a:br>
            <a:r>
              <a:rPr lang="sv-SE" dirty="0"/>
              <a:t>4. Olovlig användning av bekämpningsmedel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4521B370-D8C1-4003-B12B-2CFFB828BC1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792" y="5553892"/>
            <a:ext cx="2304415" cy="975360"/>
          </a:xfrm>
          <a:prstGeom prst="rect">
            <a:avLst/>
          </a:prstGeom>
          <a:noFill/>
        </p:spPr>
      </p:pic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1435EC4A-2E9C-4A98-B263-5EDBF31A2D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1451" y="1755215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600"/>
              </a:spcAft>
              <a:buNone/>
            </a:pPr>
            <a:r>
              <a:rPr lang="sv-SE" sz="1600" b="1" dirty="0">
                <a:solidFill>
                  <a:srgbClr val="2E74B5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Skyddsåtgärder</a:t>
            </a:r>
            <a:endParaRPr lang="sv-SE" sz="16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  <a:spcAft>
                <a:spcPts val="600"/>
              </a:spcAft>
              <a:tabLst>
                <a:tab pos="228600" algn="l"/>
                <a:tab pos="828040" algn="l"/>
              </a:tabLst>
            </a:pPr>
            <a:r>
              <a:rPr lang="sv-SE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tillstånden för spridning av växtskyddsmedel kan följande skyddsåtgärder användas; </a:t>
            </a:r>
            <a:endParaRPr lang="sv-SE" sz="16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>
              <a:lnSpc>
                <a:spcPts val="1300"/>
              </a:lnSpc>
              <a:spcAft>
                <a:spcPts val="600"/>
              </a:spcAft>
              <a:tabLst>
                <a:tab pos="228600" algn="l"/>
                <a:tab pos="828040" algn="l"/>
              </a:tabLst>
            </a:pPr>
            <a:r>
              <a:rPr lang="sv-SE" sz="16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Sprutjournalen för odlingssäsongen skall skickas in till miljökontoret varje </a:t>
            </a:r>
            <a:r>
              <a:rPr lang="sv-SE" sz="1600" i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år senast </a:t>
            </a:r>
            <a:r>
              <a:rPr lang="sv-SE" sz="16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31 december</a:t>
            </a:r>
          </a:p>
          <a:p>
            <a:pPr marL="914400">
              <a:lnSpc>
                <a:spcPts val="1300"/>
              </a:lnSpc>
              <a:spcAft>
                <a:spcPts val="600"/>
              </a:spcAft>
              <a:tabLst>
                <a:tab pos="228600" algn="l"/>
                <a:tab pos="828040" algn="l"/>
              </a:tabLst>
            </a:pPr>
            <a:r>
              <a:rPr lang="sv-SE" sz="16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Eventuella förändringar, till exempel nya preparat, ny arrendator eller om det går att ersätta med preparat som antas vara mindre farliga, ska omedelbart anmälas till samhällsbyggnadsnämnden. </a:t>
            </a:r>
            <a:endParaRPr lang="sv-SE" sz="16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>
              <a:lnSpc>
                <a:spcPts val="1300"/>
              </a:lnSpc>
              <a:spcAft>
                <a:spcPts val="600"/>
              </a:spcAft>
              <a:tabLst>
                <a:tab pos="228600" algn="l"/>
                <a:tab pos="828040" algn="l"/>
              </a:tabLst>
            </a:pPr>
            <a:r>
              <a:rPr lang="sv-SE" sz="16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Handlingsplan ska finnas som beskriver hur man ska agera vid olyckor i samband med spridning, då växtskyddsmedel läckt ut eller kan befaras läcka ut. </a:t>
            </a:r>
            <a:endParaRPr lang="sv-SE" sz="16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>
              <a:lnSpc>
                <a:spcPts val="1300"/>
              </a:lnSpc>
              <a:spcAft>
                <a:spcPts val="600"/>
              </a:spcAft>
              <a:tabLst>
                <a:tab pos="228600" algn="l"/>
                <a:tab pos="828040" algn="l"/>
              </a:tabLst>
            </a:pPr>
            <a:r>
              <a:rPr lang="sv-SE" sz="16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Mark – och </a:t>
            </a:r>
            <a:r>
              <a:rPr lang="sv-SE" sz="16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vindanpassat</a:t>
            </a:r>
            <a:r>
              <a:rPr lang="sv-SE" sz="16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skyddsavstånd ska hållas. Ett anpassat skyddsavstånd ska bestämmas med hjälp av ”Hjälpredan” från Säkert växtskydd. </a:t>
            </a:r>
            <a:endParaRPr lang="sv-SE" sz="16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sv-SE" sz="1600" dirty="0">
              <a:latin typeface="+mj-lt"/>
              <a:ea typeface="Times New Roman" panose="02020603050405020304" pitchFamily="18" charset="0"/>
            </a:endParaRPr>
          </a:p>
          <a:p>
            <a:endParaRPr lang="sv-SE" sz="1600" dirty="0">
              <a:latin typeface="+mj-lt"/>
            </a:endParaRP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78B34FB0-D283-4F2E-B8FA-3593D93AC98A}"/>
              </a:ext>
            </a:extLst>
          </p:cNvPr>
          <p:cNvSpPr txBox="1"/>
          <p:nvPr/>
        </p:nvSpPr>
        <p:spPr>
          <a:xfrm>
            <a:off x="5925671" y="1771837"/>
            <a:ext cx="609487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sv-SE" sz="1600" dirty="0">
                <a:latin typeface="+mj-lt"/>
                <a:ea typeface="Times New Roman" panose="02020603050405020304" pitchFamily="18" charset="0"/>
              </a:rPr>
              <a:t>Med skyddsföreskrifterna för Örbyfältet är all hantering av bekämpningsmedel inom primär och sekundär zon förbjuden.</a:t>
            </a:r>
          </a:p>
          <a:p>
            <a:pPr fontAlgn="base"/>
            <a:r>
              <a:rPr lang="sv-SE" sz="1600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pPr fontAlgn="base"/>
            <a:r>
              <a:rPr lang="sv-SE" sz="1600" dirty="0">
                <a:latin typeface="+mj-lt"/>
                <a:ea typeface="Times New Roman" panose="02020603050405020304" pitchFamily="18" charset="0"/>
              </a:rPr>
              <a:t>Med skyddsföreskrifterna för Rickarum är det förbud i primär zon för all yrkesmässig hantering av kemiska bekämpningsmedel är förbjuden. Från förbudet undantas bekämpningsmedel enligt särskild förteckning som fastställts av kommunens nämnd, då tillstånd krävs av kommunens nämnd</a:t>
            </a:r>
            <a:r>
              <a:rPr lang="sv-SE" sz="1600">
                <a:latin typeface="+mj-lt"/>
                <a:ea typeface="Times New Roman" panose="02020603050405020304" pitchFamily="18" charset="0"/>
              </a:rPr>
              <a:t>. </a:t>
            </a:r>
          </a:p>
          <a:p>
            <a:pPr fontAlgn="base"/>
            <a:endParaRPr lang="sv-SE" sz="1600" dirty="0">
              <a:latin typeface="+mj-lt"/>
              <a:ea typeface="Times New Roman" panose="02020603050405020304" pitchFamily="18" charset="0"/>
            </a:endParaRPr>
          </a:p>
          <a:p>
            <a:pPr fontAlgn="base"/>
            <a:r>
              <a:rPr lang="sv-SE" sz="1600" dirty="0">
                <a:latin typeface="+mj-lt"/>
                <a:ea typeface="Times New Roman" panose="02020603050405020304" pitchFamily="18" charset="0"/>
              </a:rPr>
              <a:t>Med skyddsföreskrifterna för Rickarum krävs det tillstånd i sekundär zon för all yrkesmässig hantering av kemiska bekämpningsmedel. </a:t>
            </a:r>
          </a:p>
        </p:txBody>
      </p: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B8DFD5B2-4104-410B-9BF6-C5AE280D15AA}"/>
              </a:ext>
            </a:extLst>
          </p:cNvPr>
          <p:cNvCxnSpPr>
            <a:cxnSpLocks/>
          </p:cNvCxnSpPr>
          <p:nvPr/>
        </p:nvCxnSpPr>
        <p:spPr>
          <a:xfrm>
            <a:off x="5688106" y="1771837"/>
            <a:ext cx="0" cy="4351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905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009D6B-7982-4A98-B27F-E1F80EF035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DD0B5CE-0C08-4E92-974B-9F50EE26A9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4413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964</Words>
  <Application>Microsoft Office PowerPoint</Application>
  <PresentationFormat>Bredbild</PresentationFormat>
  <Paragraphs>142</Paragraphs>
  <Slides>7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Office-tema</vt:lpstr>
      <vt:lpstr>Så här tänkte vi…..</vt:lpstr>
      <vt:lpstr>Så här tänkte vi… 1. Anläggning</vt:lpstr>
      <vt:lpstr>Så här tänkte vi… 2. Ny och tillbyggnad</vt:lpstr>
      <vt:lpstr>Så här tänkte vi… 3. Uppställning av bilar</vt:lpstr>
      <vt:lpstr>Så här tänkte vi… 4. Olovlig användning av bekämpningsmedel</vt:lpstr>
      <vt:lpstr>Så här tänkte vi…  4. Olovlig användning av bekämpningsmedel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 här tänkte vi…..</dc:title>
  <dc:creator>Elin Ulander</dc:creator>
  <cp:lastModifiedBy>Elin Ulander</cp:lastModifiedBy>
  <cp:revision>4</cp:revision>
  <dcterms:created xsi:type="dcterms:W3CDTF">2020-10-15T14:02:36Z</dcterms:created>
  <dcterms:modified xsi:type="dcterms:W3CDTF">2020-10-21T12:51:24Z</dcterms:modified>
</cp:coreProperties>
</file>